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89" r:id="rId3"/>
    <p:sldId id="285" r:id="rId4"/>
    <p:sldId id="290" r:id="rId5"/>
    <p:sldId id="273" r:id="rId6"/>
    <p:sldId id="264" r:id="rId7"/>
    <p:sldId id="286" r:id="rId8"/>
    <p:sldId id="276" r:id="rId9"/>
    <p:sldId id="275" r:id="rId10"/>
    <p:sldId id="288" r:id="rId11"/>
    <p:sldId id="258" r:id="rId12"/>
    <p:sldId id="265" r:id="rId13"/>
    <p:sldId id="259" r:id="rId14"/>
    <p:sldId id="262" r:id="rId15"/>
    <p:sldId id="268" r:id="rId16"/>
    <p:sldId id="269" r:id="rId17"/>
    <p:sldId id="278" r:id="rId1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1986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669E1-4D7A-46B2-A53E-91F0C046A290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FD29D-952D-452B-9A30-8B55A1507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48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D94BC77-2A6C-43A2-BD95-99AFB129EF40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40E8B16-971B-4429-8BA6-626F1C6D9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14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>
                <a:latin typeface="Century Gothic" pitchFamily="34" charset="0"/>
              </a:rPr>
              <a:t>Above is link to the Jess from St. Catharines video.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E8B16-971B-4429-8BA6-626F1C6D94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latin typeface="Century Gothic" pitchFamily="34" charset="0"/>
              </a:rPr>
              <a:t>Bringing money into the community and for the United Way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latin typeface="Century Gothic" pitchFamily="34" charset="0"/>
              </a:rPr>
              <a:t>Since July to April</a:t>
            </a:r>
            <a:r>
              <a:rPr lang="en-US" sz="1600" baseline="0" dirty="0" smtClean="0">
                <a:latin typeface="Century Gothic" pitchFamily="34" charset="0"/>
              </a:rPr>
              <a:t> 338</a:t>
            </a:r>
            <a:r>
              <a:rPr lang="en-US" sz="1600" dirty="0" smtClean="0">
                <a:latin typeface="Century Gothic" pitchFamily="34" charset="0"/>
              </a:rPr>
              <a:t> children have registered through our link raising almost $10,000 for Niagara Region’s UW campaign</a:t>
            </a:r>
          </a:p>
          <a:p>
            <a:endParaRPr lang="en-US" sz="1600" dirty="0" smtClean="0">
              <a:latin typeface="Century Gothic" pitchFamily="34" charset="0"/>
            </a:endParaRPr>
          </a:p>
          <a:p>
            <a:r>
              <a:rPr lang="en-US" sz="1600" dirty="0" smtClean="0">
                <a:latin typeface="Century Gothic" pitchFamily="34" charset="0"/>
              </a:rPr>
              <a:t>It is a “win - win” situation.</a:t>
            </a:r>
            <a:endParaRPr lang="en-US" sz="1600" dirty="0">
              <a:latin typeface="Century Gothic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E8B16-971B-4429-8BA6-626F1C6D94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1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en-US" sz="1600" dirty="0">
                <a:latin typeface="Century Gothic" panose="020B0502020202020204" pitchFamily="34" charset="0"/>
              </a:rPr>
              <a:t>Extensive research demonstrates that establishing savings for lower-income kids’ future education makes a difference in their educational success. </a:t>
            </a:r>
          </a:p>
          <a:p>
            <a:pPr lvl="0">
              <a:defRPr/>
            </a:pPr>
            <a:endParaRPr lang="en-US" dirty="0"/>
          </a:p>
          <a:p>
            <a:pPr lvl="0">
              <a:defRPr/>
            </a:pPr>
            <a:endParaRPr lang="en-US" dirty="0"/>
          </a:p>
          <a:p>
            <a:pPr lvl="0">
              <a:defRPr/>
            </a:pPr>
            <a:endParaRPr lang="en-CA" sz="1100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E8B16-971B-4429-8BA6-626F1C6D94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67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/>
            <a:r>
              <a:rPr lang="en-US" sz="1600" dirty="0">
                <a:latin typeface="Century Gothic" panose="020B0502020202020204" pitchFamily="34" charset="0"/>
              </a:rPr>
              <a:t>The Canada Education Savings Grant is a federal grant that adds more money to an RESP by matching a family’s contributions.</a:t>
            </a:r>
          </a:p>
          <a:p>
            <a:pPr marL="174708" indent="-174708"/>
            <a:endParaRPr lang="en-CA" sz="1600" dirty="0">
              <a:latin typeface="Century Gothic" panose="020B0502020202020204" pitchFamily="34" charset="0"/>
            </a:endParaRP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Everyone, regardless of income is eligible for some matching money, but the lower the family’s income the bigger the match. </a:t>
            </a:r>
            <a:endParaRPr lang="en-CA" sz="1600" dirty="0">
              <a:latin typeface="Century Gothic" panose="020B0502020202020204" pitchFamily="34" charset="0"/>
            </a:endParaRP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CA" sz="1600" dirty="0">
                <a:latin typeface="Century Gothic" panose="020B0502020202020204" pitchFamily="34" charset="0"/>
              </a:rPr>
              <a:t>The</a:t>
            </a:r>
            <a:r>
              <a:rPr lang="en-CA" sz="1600" b="1" dirty="0">
                <a:latin typeface="Century Gothic" panose="020B0502020202020204" pitchFamily="34" charset="0"/>
              </a:rPr>
              <a:t> maximum lifetime limit is $7,200 in CESG per child</a:t>
            </a:r>
            <a:r>
              <a:rPr lang="en-CA" sz="16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E8B16-971B-4429-8BA6-626F1C6D94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72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600" dirty="0">
                <a:latin typeface="Century Gothic" panose="020B0502020202020204" pitchFamily="34" charset="0"/>
              </a:rPr>
              <a:t>Canadian research shows that youth who have some savings earmarked for their education are </a:t>
            </a:r>
            <a:r>
              <a:rPr lang="en-US" sz="1600" b="1" dirty="0">
                <a:latin typeface="Century Gothic" panose="020B0502020202020204" pitchFamily="34" charset="0"/>
              </a:rPr>
              <a:t>50% more likely to participate in post-secondary education </a:t>
            </a:r>
            <a:r>
              <a:rPr lang="en-US" sz="1600" dirty="0">
                <a:latin typeface="Century Gothic" panose="020B0502020202020204" pitchFamily="34" charset="0"/>
              </a:rPr>
              <a:t>than those who have none.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E8B16-971B-4429-8BA6-626F1C6D94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49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>
                <a:latin typeface="Century Gothic" panose="020B0502020202020204" pitchFamily="34" charset="0"/>
              </a:rPr>
              <a:t>RESPs are very flexible: </a:t>
            </a:r>
          </a:p>
          <a:p>
            <a:endParaRPr lang="en-CA" sz="1600" dirty="0">
              <a:latin typeface="Century Gothic" panose="020B0502020202020204" pitchFamily="34" charset="0"/>
            </a:endParaRPr>
          </a:p>
          <a:p>
            <a:pPr marL="757066" lvl="1" indent="-291179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Can be used to fund part-time as well as full-time studies, in Canada or abroad in a wide range of qualified educational programs…not just traditional college or university programs</a:t>
            </a:r>
            <a:r>
              <a:rPr lang="en-US" sz="1600" dirty="0" smtClean="0">
                <a:latin typeface="Century Gothic" panose="020B0502020202020204" pitchFamily="34" charset="0"/>
              </a:rPr>
              <a:t>.  Can</a:t>
            </a:r>
            <a:r>
              <a:rPr lang="en-US" sz="1600" baseline="0" dirty="0" smtClean="0">
                <a:latin typeface="Century Gothic" panose="020B0502020202020204" pitchFamily="34" charset="0"/>
              </a:rPr>
              <a:t> be used for related expenses as well, e.g. textbooks, laptop, etc.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757066" lvl="1" indent="-291179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It can stay open for 36 years and be used any time within that time frame.</a:t>
            </a:r>
            <a:endParaRPr lang="en-CA" sz="1600" dirty="0">
              <a:latin typeface="Century Gothic" panose="020B0502020202020204" pitchFamily="34" charset="0"/>
            </a:endParaRPr>
          </a:p>
          <a:p>
            <a:pPr marL="757066" lvl="1" indent="-291179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An RESP can be opened by a parent, a relative, public caregiver or even a friend. </a:t>
            </a:r>
          </a:p>
          <a:p>
            <a:pPr marL="757066" lvl="1" indent="-291179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The person opening the account will </a:t>
            </a:r>
            <a:r>
              <a:rPr lang="en-US" sz="1600" b="1" u="sng" dirty="0">
                <a:latin typeface="Century Gothic" panose="020B0502020202020204" pitchFamily="34" charset="0"/>
              </a:rPr>
              <a:t>always require the child’s SIN and the primary caregiver’s SIN</a:t>
            </a:r>
            <a:r>
              <a:rPr lang="en-US" sz="1600" dirty="0">
                <a:latin typeface="Century Gothic" panose="020B0502020202020204" pitchFamily="34" charset="0"/>
              </a:rPr>
              <a:t>.</a:t>
            </a:r>
            <a:endParaRPr lang="en-CA" sz="1600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E8B16-971B-4429-8BA6-626F1C6D94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70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CA" sz="1600" dirty="0">
                <a:latin typeface="Century Gothic" panose="020B0502020202020204" pitchFamily="34" charset="0"/>
              </a:rPr>
              <a:t>There are </a:t>
            </a:r>
            <a:r>
              <a:rPr lang="en-CA" sz="1600" b="1" dirty="0">
                <a:latin typeface="Century Gothic" panose="020B0502020202020204" pitchFamily="34" charset="0"/>
              </a:rPr>
              <a:t>3 main barriers </a:t>
            </a:r>
            <a:r>
              <a:rPr lang="en-CA" sz="1600" dirty="0">
                <a:latin typeface="Century Gothic" panose="020B0502020202020204" pitchFamily="34" charset="0"/>
              </a:rPr>
              <a:t>to enrolment in RESPs and the Canada Learning Bond.</a:t>
            </a:r>
          </a:p>
          <a:p>
            <a:pPr lvl="0"/>
            <a:endParaRPr lang="en-CA" sz="1600" dirty="0">
              <a:latin typeface="Century Gothic" panose="020B0502020202020204" pitchFamily="34" charset="0"/>
            </a:endParaRPr>
          </a:p>
          <a:p>
            <a:pPr marL="815302" lvl="1" indent="-349415">
              <a:buFont typeface="+mj-lt"/>
              <a:buAutoNum type="arabicPeriod"/>
            </a:pPr>
            <a:r>
              <a:rPr lang="en-CA" sz="1600" dirty="0">
                <a:latin typeface="Century Gothic" panose="020B0502020202020204" pitchFamily="34" charset="0"/>
              </a:rPr>
              <a:t>Low awareness </a:t>
            </a:r>
          </a:p>
          <a:p>
            <a:pPr marL="815302" lvl="1" indent="-349415">
              <a:buFont typeface="+mj-lt"/>
              <a:buAutoNum type="arabicPeriod"/>
              <a:defRPr/>
            </a:pPr>
            <a:r>
              <a:rPr lang="en-CA" altLang="en-US" sz="1600" dirty="0">
                <a:latin typeface="Century Gothic" panose="020B0502020202020204" pitchFamily="34" charset="0"/>
              </a:rPr>
              <a:t>Little product education </a:t>
            </a:r>
          </a:p>
          <a:p>
            <a:pPr marL="815302" lvl="1" indent="-349415">
              <a:buFont typeface="+mj-lt"/>
              <a:buAutoNum type="arabicPeriod"/>
              <a:defRPr/>
            </a:pPr>
            <a:r>
              <a:rPr lang="en-CA" altLang="en-US" sz="1600" dirty="0">
                <a:latin typeface="Century Gothic" panose="020B0502020202020204" pitchFamily="34" charset="0"/>
              </a:rPr>
              <a:t>Complicated application process:  </a:t>
            </a:r>
          </a:p>
          <a:p>
            <a:pPr marL="1339425" lvl="2" indent="-407651">
              <a:buFont typeface="+mj-lt"/>
              <a:buAutoNum type="alphaLcParenR"/>
              <a:defRPr/>
            </a:pPr>
            <a:r>
              <a:rPr lang="en-CA" altLang="en-US" sz="1600" dirty="0">
                <a:latin typeface="Century Gothic" panose="020B0502020202020204" pitchFamily="34" charset="0"/>
              </a:rPr>
              <a:t>An RESP requires social insurance numbers for both the parent and the child </a:t>
            </a:r>
          </a:p>
          <a:p>
            <a:pPr marL="1339425" lvl="2" indent="-407651">
              <a:buFont typeface="+mj-lt"/>
              <a:buAutoNum type="alphaLcParenR"/>
              <a:defRPr/>
            </a:pPr>
            <a:r>
              <a:rPr lang="en-CA" altLang="en-US" sz="1600" dirty="0">
                <a:latin typeface="Century Gothic" panose="020B0502020202020204" pitchFamily="34" charset="0"/>
              </a:rPr>
              <a:t>Getting a social insurance number for a child requires a birth certificate </a:t>
            </a:r>
          </a:p>
          <a:p>
            <a:pPr marL="1339425" lvl="2" indent="-407651">
              <a:buFont typeface="+mj-lt"/>
              <a:buAutoNum type="alphaLcParenR"/>
              <a:defRPr/>
            </a:pPr>
            <a:r>
              <a:rPr lang="en-CA" altLang="en-US" sz="1600" dirty="0">
                <a:latin typeface="Century Gothic" panose="020B0502020202020204" pitchFamily="34" charset="0"/>
              </a:rPr>
              <a:t>Getting an RESP and a social insurance number can be free. A birth certificate costs money</a:t>
            </a:r>
            <a:r>
              <a:rPr lang="en-CA" altLang="en-US" sz="1600" dirty="0" smtClean="0">
                <a:latin typeface="Century Gothic" panose="020B0502020202020204" pitchFamily="34" charset="0"/>
              </a:rPr>
              <a:t>.  </a:t>
            </a:r>
            <a:r>
              <a:rPr lang="en-CA" altLang="en-US" sz="1600" b="1" dirty="0" smtClean="0">
                <a:latin typeface="Century Gothic" panose="020B0502020202020204" pitchFamily="34" charset="0"/>
              </a:rPr>
              <a:t>Community Care of </a:t>
            </a:r>
            <a:r>
              <a:rPr lang="en-CA" altLang="en-US" sz="1600" b="1" dirty="0" err="1" smtClean="0">
                <a:latin typeface="Century Gothic" panose="020B0502020202020204" pitchFamily="34" charset="0"/>
              </a:rPr>
              <a:t>St.Catharines</a:t>
            </a:r>
            <a:r>
              <a:rPr lang="en-CA" altLang="en-US" sz="1600" b="1" dirty="0" smtClean="0">
                <a:latin typeface="Century Gothic" panose="020B0502020202020204" pitchFamily="34" charset="0"/>
              </a:rPr>
              <a:t> and Thorold will help get and pay for a child’s birth certificate.</a:t>
            </a:r>
            <a:endParaRPr lang="en-CA" altLang="en-US" sz="1600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E8B16-971B-4429-8BA6-626F1C6D94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78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en-CA" altLang="en-US" sz="1600" dirty="0">
                <a:latin typeface="Century Gothic" panose="020B0502020202020204" pitchFamily="34" charset="0"/>
              </a:rPr>
              <a:t>What community organizations can do to help families get started:</a:t>
            </a:r>
          </a:p>
          <a:p>
            <a:pPr lvl="0">
              <a:defRPr/>
            </a:pPr>
            <a:endParaRPr lang="en-CA" altLang="en-US" sz="1600" dirty="0">
              <a:latin typeface="Century Gothic" panose="020B0502020202020204" pitchFamily="34" charset="0"/>
            </a:endParaRPr>
          </a:p>
          <a:p>
            <a:pPr marL="815302" lvl="1" indent="-349415">
              <a:buFont typeface="+mj-lt"/>
              <a:buAutoNum type="arabicPeriod"/>
              <a:defRPr/>
            </a:pPr>
            <a:r>
              <a:rPr lang="en-CA" altLang="en-US" sz="1600" dirty="0">
                <a:latin typeface="Century Gothic" panose="020B0502020202020204" pitchFamily="34" charset="0"/>
              </a:rPr>
              <a:t>Facilitate SIN registration</a:t>
            </a:r>
          </a:p>
          <a:p>
            <a:pPr marL="815302" lvl="1" indent="-349415">
              <a:buFont typeface="+mj-lt"/>
              <a:buAutoNum type="arabicPeriod"/>
              <a:defRPr/>
            </a:pPr>
            <a:r>
              <a:rPr lang="en-CA" altLang="en-US" sz="1600" dirty="0">
                <a:latin typeface="Century Gothic" panose="020B0502020202020204" pitchFamily="34" charset="0"/>
              </a:rPr>
              <a:t>Access multimedia information in 16 languages at SmartSAVER.org</a:t>
            </a:r>
          </a:p>
          <a:p>
            <a:pPr marL="815302" lvl="1" indent="-349415">
              <a:buFont typeface="+mj-lt"/>
              <a:buAutoNum type="arabicPeriod"/>
              <a:defRPr/>
            </a:pPr>
            <a:r>
              <a:rPr lang="en-CA" altLang="en-US" sz="1600" b="1" dirty="0">
                <a:latin typeface="Century Gothic" panose="020B0502020202020204" pitchFamily="34" charset="0"/>
              </a:rPr>
              <a:t>Encourage families to apply for their Canada Learning </a:t>
            </a:r>
            <a:r>
              <a:rPr lang="en-CA" altLang="en-US" sz="1600" b="1" dirty="0" smtClean="0">
                <a:latin typeface="Century Gothic" panose="020B0502020202020204" pitchFamily="34" charset="0"/>
              </a:rPr>
              <a:t>Bond</a:t>
            </a:r>
          </a:p>
          <a:p>
            <a:pPr marL="1281189" lvl="2" indent="-349415">
              <a:buFont typeface="+mj-lt"/>
              <a:buAutoNum type="alphaLcParenR"/>
              <a:defRPr/>
            </a:pPr>
            <a:r>
              <a:rPr lang="en-CA" altLang="en-US" sz="1600" dirty="0" smtClean="0">
                <a:latin typeface="Century Gothic" panose="020B0502020202020204" pitchFamily="34" charset="0"/>
              </a:rPr>
              <a:t>5 RESP providers in Ontario to choose from</a:t>
            </a:r>
          </a:p>
          <a:p>
            <a:pPr marL="1281189" lvl="2" indent="-349415">
              <a:buFont typeface="+mj-lt"/>
              <a:buAutoNum type="alphaLcParenR"/>
              <a:defRPr/>
            </a:pPr>
            <a:r>
              <a:rPr lang="en-CA" altLang="en-US" sz="1600" dirty="0" smtClean="0">
                <a:latin typeface="Century Gothic" panose="020B0502020202020204" pitchFamily="34" charset="0"/>
              </a:rPr>
              <a:t>All  </a:t>
            </a:r>
            <a:r>
              <a:rPr lang="en-CA" altLang="en-US" sz="1600" dirty="0">
                <a:latin typeface="Century Gothic" panose="020B0502020202020204" pitchFamily="34" charset="0"/>
              </a:rPr>
              <a:t>participating institutions offer RESPs with </a:t>
            </a:r>
            <a:r>
              <a:rPr lang="en-CA" altLang="en-US" sz="1600" b="1" dirty="0">
                <a:latin typeface="Century Gothic" panose="020B0502020202020204" pitchFamily="34" charset="0"/>
              </a:rPr>
              <a:t>no start-up fee, no annual fee and no minimum contribution requirement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E8B16-971B-4429-8BA6-626F1C6D944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533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600" dirty="0">
                <a:latin typeface="Century Gothic" panose="020B0502020202020204" pitchFamily="34" charset="0"/>
              </a:rPr>
              <a:t>The best way to help families is to make sure they hear about this information through </a:t>
            </a:r>
            <a:r>
              <a:rPr lang="en-CA" sz="1600" b="1" baseline="0" dirty="0" smtClean="0">
                <a:latin typeface="Century Gothic" panose="020B0502020202020204" pitchFamily="34" charset="0"/>
              </a:rPr>
              <a:t>people they know and trust – like you!</a:t>
            </a:r>
            <a:r>
              <a:rPr lang="en-CA" sz="1600" dirty="0" smtClean="0">
                <a:latin typeface="Century Gothic" panose="020B0502020202020204" pitchFamily="34" charset="0"/>
              </a:rPr>
              <a:t>   </a:t>
            </a:r>
            <a:endParaRPr lang="en-CA" sz="1600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E8B16-971B-4429-8BA6-626F1C6D944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59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>
              <a:latin typeface="Century Gothic" pitchFamily="34" charset="0"/>
            </a:endParaRPr>
          </a:p>
          <a:p>
            <a:pPr defTabSz="931774">
              <a:defRPr/>
            </a:pPr>
            <a:r>
              <a:rPr lang="en-US" sz="1600" dirty="0">
                <a:latin typeface="Century Gothic" pitchFamily="34" charset="0"/>
              </a:rPr>
              <a:t>28,742 children in Niagara are </a:t>
            </a:r>
            <a:r>
              <a:rPr lang="en-US" sz="1600" dirty="0" smtClean="0">
                <a:latin typeface="Century Gothic" pitchFamily="34" charset="0"/>
              </a:rPr>
              <a:t>eligible</a:t>
            </a:r>
            <a:endParaRPr lang="en-US" sz="1600" dirty="0">
              <a:latin typeface="Century Gothic" pitchFamily="34" charset="0"/>
            </a:endParaRPr>
          </a:p>
          <a:p>
            <a:pPr defTabSz="931774">
              <a:defRPr/>
            </a:pPr>
            <a:endParaRPr lang="en-US" sz="1600" dirty="0" smtClean="0">
              <a:latin typeface="Century Gothic" pitchFamily="34" charset="0"/>
            </a:endParaRPr>
          </a:p>
          <a:p>
            <a:pPr defTabSz="931774">
              <a:defRPr/>
            </a:pPr>
            <a:r>
              <a:rPr lang="en-US" sz="1600" dirty="0" smtClean="0">
                <a:latin typeface="Century Gothic" pitchFamily="34" charset="0"/>
              </a:rPr>
              <a:t>If </a:t>
            </a:r>
            <a:r>
              <a:rPr lang="en-US" sz="1600" dirty="0">
                <a:latin typeface="Century Gothic" pitchFamily="34" charset="0"/>
              </a:rPr>
              <a:t>each eligible child </a:t>
            </a:r>
            <a:r>
              <a:rPr lang="en-US" sz="1600" dirty="0" smtClean="0">
                <a:latin typeface="Century Gothic" pitchFamily="34" charset="0"/>
              </a:rPr>
              <a:t>was </a:t>
            </a:r>
            <a:r>
              <a:rPr lang="en-US" sz="1600" dirty="0">
                <a:latin typeface="Century Gothic" pitchFamily="34" charset="0"/>
              </a:rPr>
              <a:t>eligible for the full $2,000 this would mean $57,484,000 of federal funding for Niagara.  Currently only receiving $15,758,000. </a:t>
            </a:r>
            <a:endParaRPr lang="en-US" sz="1600" dirty="0" smtClean="0">
              <a:latin typeface="Century Gothic" pitchFamily="34" charset="0"/>
            </a:endParaRPr>
          </a:p>
          <a:p>
            <a:pPr defTabSz="931774">
              <a:defRPr/>
            </a:pPr>
            <a:endParaRPr lang="en-US" sz="1600" dirty="0" smtClean="0">
              <a:latin typeface="Century Gothic" pitchFamily="34" charset="0"/>
            </a:endParaRPr>
          </a:p>
          <a:p>
            <a:pPr defTabSz="931774">
              <a:defRPr/>
            </a:pPr>
            <a:r>
              <a:rPr lang="en-US" sz="1600" dirty="0" smtClean="0">
                <a:latin typeface="Century Gothic" pitchFamily="34" charset="0"/>
              </a:rPr>
              <a:t>Means </a:t>
            </a:r>
            <a:r>
              <a:rPr lang="en-US" sz="1600" dirty="0">
                <a:latin typeface="Century Gothic" pitchFamily="34" charset="0"/>
              </a:rPr>
              <a:t>$41,726,000 is still available.</a:t>
            </a:r>
          </a:p>
          <a:p>
            <a:pPr defTabSz="931774">
              <a:defRPr/>
            </a:pPr>
            <a:r>
              <a:rPr lang="en-CA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 children eligible for the Canada Learning Bond who aren’t receiving the $700 million+ available for their future education.</a:t>
            </a:r>
          </a:p>
          <a:p>
            <a:pPr defTabSz="931774">
              <a:defRPr/>
            </a:pPr>
            <a:endParaRPr lang="en-CA" sz="16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931774">
              <a:defRPr/>
            </a:pPr>
            <a:r>
              <a:rPr lang="en-CA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</a:t>
            </a:r>
            <a:r>
              <a:rPr lang="en-CA" sz="1600" baseline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Niagara as of March 2015:</a:t>
            </a:r>
          </a:p>
          <a:p>
            <a:pPr defTabSz="931774">
              <a:defRPr/>
            </a:pPr>
            <a:endParaRPr lang="en-CA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AC011-7379-42CF-BAEF-4BE4CE4539CA}" type="slidenum">
              <a:rPr lang="en-CA" smtClean="0"/>
              <a:pPr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00958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As of Mar-2015: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28,742 children are eligible but not receiving CLB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Only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7,879 are receiving CLB.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Only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27.4% uptake in Niagara.   Goal is 40% uptake by Dec-2016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If each eligible child is eligible for the full $2,000 this would mean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$57,484,000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of federal funding for Niagara.  Currently only receiving $15,758,000.   Means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$41,726,000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is still available.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E8B16-971B-4429-8BA6-626F1C6D9447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334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557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latin typeface="Century Gothic" pitchFamily="34" charset="0"/>
              </a:rPr>
              <a:t>That means that only 7,879 of the 28,742 children eligible have received the benefits of the CLB program. The lowest uptake is in Port Colborne at 20.5% and the highest uptake is in Grimsby at 33.9%.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E8B16-971B-4429-8BA6-626F1C6D94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37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600" dirty="0">
                <a:latin typeface="Century Gothic" panose="020B0502020202020204" pitchFamily="34" charset="0"/>
              </a:rPr>
              <a:t>Help families navigate the enrolment process.</a:t>
            </a:r>
          </a:p>
          <a:p>
            <a:endParaRPr lang="en-CA" sz="1600" dirty="0">
              <a:latin typeface="Century Gothic" panose="020B0502020202020204" pitchFamily="34" charset="0"/>
            </a:endParaRPr>
          </a:p>
          <a:p>
            <a:pPr marL="757066" lvl="1" indent="-291179">
              <a:buFont typeface="Arial" panose="020B0604020202020204" pitchFamily="34" charset="0"/>
              <a:buChar char="•"/>
            </a:pPr>
            <a:r>
              <a:rPr lang="en-CA" altLang="en-US" sz="1600" b="1" dirty="0">
                <a:latin typeface="Century Gothic" panose="020B0502020202020204" pitchFamily="34" charset="0"/>
              </a:rPr>
              <a:t>Help identify Bond eligibility – child born January 2004 or later and family’s net income is less than $44,701</a:t>
            </a:r>
            <a:r>
              <a:rPr lang="en-CA" altLang="en-US" sz="1600" dirty="0">
                <a:latin typeface="Century Gothic" panose="020B0502020202020204" pitchFamily="34" charset="0"/>
              </a:rPr>
              <a:t> in </a:t>
            </a:r>
            <a:r>
              <a:rPr lang="en-CA" altLang="en-US" sz="1600" dirty="0" smtClean="0">
                <a:latin typeface="Century Gothic" panose="020B0502020202020204" pitchFamily="34" charset="0"/>
              </a:rPr>
              <a:t>2015</a:t>
            </a:r>
          </a:p>
          <a:p>
            <a:pPr marL="757066" lvl="1" indent="-291179">
              <a:buFont typeface="Arial" panose="020B0604020202020204" pitchFamily="34" charset="0"/>
              <a:buChar char="•"/>
            </a:pPr>
            <a:endParaRPr lang="en-CA" altLang="en-US" sz="1600" dirty="0" smtClean="0">
              <a:latin typeface="Century Gothic" panose="020B0502020202020204" pitchFamily="34" charset="0"/>
            </a:endParaRPr>
          </a:p>
          <a:p>
            <a:pPr marL="757066" lvl="1" indent="-291179">
              <a:buFont typeface="Arial" panose="020B0604020202020204" pitchFamily="34" charset="0"/>
              <a:buChar char="•"/>
            </a:pPr>
            <a:r>
              <a:rPr lang="en-CA" altLang="en-US" sz="1600" dirty="0" smtClean="0">
                <a:latin typeface="Century Gothic" panose="020B0502020202020204" pitchFamily="34" charset="0"/>
              </a:rPr>
              <a:t>Primary caregiver and child both need a SIN #</a:t>
            </a:r>
            <a:endParaRPr lang="en-CA" altLang="en-US" sz="1600" dirty="0">
              <a:latin typeface="Century Gothic" panose="020B0502020202020204" pitchFamily="34" charset="0"/>
            </a:endParaRPr>
          </a:p>
          <a:p>
            <a:endParaRPr lang="en-CA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E8B16-971B-4429-8BA6-626F1C6D94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25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600" dirty="0">
                <a:latin typeface="Century Gothic" panose="020B0502020202020204" pitchFamily="34" charset="0"/>
              </a:rPr>
              <a:t>The Government makes an initial deposit of $500, plus $100 each year of eligibility until the child reaches the age of 15, up to a maximum of $2,000. </a:t>
            </a:r>
          </a:p>
          <a:p>
            <a:pPr lvl="0"/>
            <a:endParaRPr lang="en-CA" sz="1600" dirty="0">
              <a:latin typeface="Century Gothic" panose="020B0502020202020204" pitchFamily="34" charset="0"/>
            </a:endParaRPr>
          </a:p>
          <a:p>
            <a:pPr marL="815302" lvl="1" indent="-349415">
              <a:buFont typeface="Arial" panose="020B0604020202020204" pitchFamily="34" charset="0"/>
              <a:buChar char="•"/>
              <a:defRPr/>
            </a:pPr>
            <a:r>
              <a:rPr lang="en-CA" sz="1600" dirty="0">
                <a:latin typeface="Century Gothic" panose="020B0502020202020204" pitchFamily="34" charset="0"/>
              </a:rPr>
              <a:t>The Government will only deposit the Bond into an RESP.</a:t>
            </a:r>
          </a:p>
          <a:p>
            <a:pPr marL="815302" lvl="1" indent="-349415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entury Gothic" panose="020B0502020202020204" pitchFamily="34" charset="0"/>
              </a:rPr>
              <a:t>The</a:t>
            </a:r>
            <a:r>
              <a:rPr lang="en-US" sz="1600" b="1" dirty="0">
                <a:latin typeface="Century Gothic" panose="020B0502020202020204" pitchFamily="34" charset="0"/>
              </a:rPr>
              <a:t> grant is retroactive.</a:t>
            </a:r>
            <a:endParaRPr lang="en-CA" sz="1600" b="1" dirty="0">
              <a:latin typeface="Century Gothic" panose="020B0502020202020204" pitchFamily="34" charset="0"/>
            </a:endParaRPr>
          </a:p>
          <a:p>
            <a:pPr marL="815302" lvl="1" indent="-349415">
              <a:buFont typeface="Arial" panose="020B0604020202020204" pitchFamily="34" charset="0"/>
              <a:buChar char="•"/>
              <a:defRPr/>
            </a:pPr>
            <a:r>
              <a:rPr lang="en-CA" sz="1600" dirty="0">
                <a:latin typeface="Century Gothic" panose="020B0502020202020204" pitchFamily="34" charset="0"/>
              </a:rPr>
              <a:t>A family doesn’t need to make a single contribution to get the Bond. </a:t>
            </a:r>
          </a:p>
          <a:p>
            <a:pPr marL="815302" lvl="1" indent="-349415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The</a:t>
            </a:r>
            <a:r>
              <a:rPr lang="en-US" sz="1600" b="1" dirty="0">
                <a:latin typeface="Century Gothic" panose="020B0502020202020204" pitchFamily="34" charset="0"/>
              </a:rPr>
              <a:t> Bond can only be used toward post-secondary education</a:t>
            </a:r>
            <a:r>
              <a:rPr lang="en-CA" sz="1600" dirty="0">
                <a:latin typeface="Century Gothic" panose="020B0502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E8B16-971B-4429-8BA6-626F1C6D94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4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15790"/>
            <a:ext cx="5699760" cy="4183380"/>
          </a:xfrm>
        </p:spPr>
        <p:txBody>
          <a:bodyPr/>
          <a:lstStyle/>
          <a:p>
            <a:r>
              <a:rPr lang="en-US" sz="2000" dirty="0" smtClean="0">
                <a:latin typeface="Century Gothic" pitchFamily="34" charset="0"/>
              </a:rPr>
              <a:t>5 step process to register for a Canada Learning Bond</a:t>
            </a:r>
            <a:endParaRPr lang="en-US" sz="2000" dirty="0">
              <a:latin typeface="Century Gothic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E8B16-971B-4429-8BA6-626F1C6D94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11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600" dirty="0" err="1">
                <a:latin typeface="Century Gothic" panose="020B0502020202020204" pitchFamily="34" charset="0"/>
              </a:rPr>
              <a:t>SmartSAVER’s</a:t>
            </a:r>
            <a:r>
              <a:rPr lang="en-US" sz="1600" dirty="0">
                <a:latin typeface="Century Gothic" panose="020B0502020202020204" pitchFamily="34" charset="0"/>
              </a:rPr>
              <a:t> user-friendly ‘Start My RESP’ application takes less than 10 minutes to complete and is supported in five languages: </a:t>
            </a:r>
            <a:r>
              <a:rPr lang="en-US" sz="1600" b="1" dirty="0">
                <a:latin typeface="Century Gothic" panose="020B0502020202020204" pitchFamily="34" charset="0"/>
              </a:rPr>
              <a:t>English, French, Spanish, Mandarin and Punjabi.</a:t>
            </a:r>
          </a:p>
          <a:p>
            <a:pPr lvl="0"/>
            <a:endParaRPr lang="en-US" sz="1600" b="1" dirty="0">
              <a:latin typeface="Century Gothic" panose="020B0502020202020204" pitchFamily="34" charset="0"/>
            </a:endParaRPr>
          </a:p>
          <a:p>
            <a:pPr marL="640594" lvl="1" indent="-174708">
              <a:buFont typeface="Arial" panose="020B0604020202020204" pitchFamily="34" charset="0"/>
              <a:buChar char="•"/>
              <a:defRPr/>
            </a:pPr>
            <a:r>
              <a:rPr lang="en-CA" sz="1600" b="1" dirty="0">
                <a:latin typeface="Century Gothic" panose="020B0502020202020204" pitchFamily="34" charset="0"/>
              </a:rPr>
              <a:t>BMO</a:t>
            </a:r>
            <a:r>
              <a:rPr lang="en-US" sz="1600" b="1" dirty="0">
                <a:latin typeface="Century Gothic" panose="020B0502020202020204" pitchFamily="34" charset="0"/>
              </a:rPr>
              <a:t>, RBC Royal Bank, </a:t>
            </a:r>
            <a:r>
              <a:rPr lang="en-US" sz="1600" b="1" dirty="0" err="1">
                <a:latin typeface="Century Gothic" panose="020B0502020202020204" pitchFamily="34" charset="0"/>
              </a:rPr>
              <a:t>Scotiabank</a:t>
            </a:r>
            <a:r>
              <a:rPr lang="en-US" sz="1600" b="1" dirty="0">
                <a:latin typeface="Century Gothic" panose="020B0502020202020204" pitchFamily="34" charset="0"/>
              </a:rPr>
              <a:t>, TD Canada Trust and 2 credit unions, Meridian and </a:t>
            </a:r>
            <a:r>
              <a:rPr lang="en-US" sz="1600" b="1" dirty="0" err="1">
                <a:latin typeface="Century Gothic" panose="020B0502020202020204" pitchFamily="34" charset="0"/>
              </a:rPr>
              <a:t>Vancity</a:t>
            </a:r>
            <a:r>
              <a:rPr lang="en-US" sz="1600" b="1" dirty="0">
                <a:latin typeface="Century Gothic" panose="020B0502020202020204" pitchFamily="34" charset="0"/>
              </a:rPr>
              <a:t>-British Columbia </a:t>
            </a:r>
            <a:r>
              <a:rPr lang="en-US" sz="1600" dirty="0">
                <a:latin typeface="Century Gothic" panose="020B0502020202020204" pitchFamily="34" charset="0"/>
              </a:rPr>
              <a:t>have come together to help</a:t>
            </a:r>
            <a:r>
              <a:rPr lang="en-US" sz="1600" b="1" dirty="0">
                <a:latin typeface="Century Gothic" panose="020B0502020202020204" pitchFamily="34" charset="0"/>
              </a:rPr>
              <a:t>. </a:t>
            </a:r>
            <a:r>
              <a:rPr lang="en-US" sz="1600" dirty="0">
                <a:latin typeface="Century Gothic" panose="020B0502020202020204" pitchFamily="34" charset="0"/>
              </a:rPr>
              <a:t>Each has committed to establish RESPs with no fees and no minimum contribution.</a:t>
            </a:r>
            <a:endParaRPr lang="en-CA" sz="1600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E8B16-971B-4429-8BA6-626F1C6D94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200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en-US" sz="1600" dirty="0">
                <a:latin typeface="Century Gothic" panose="020B0502020202020204" pitchFamily="34" charset="0"/>
              </a:rPr>
              <a:t>Help families to access </a:t>
            </a:r>
            <a:r>
              <a:rPr lang="en-US" sz="1600" dirty="0" err="1">
                <a:latin typeface="Century Gothic" panose="020B0502020202020204" pitchFamily="34" charset="0"/>
              </a:rPr>
              <a:t>SmartSAVER’s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CA" sz="1600" dirty="0">
                <a:latin typeface="Century Gothic" panose="020B0502020202020204" pitchFamily="34" charset="0"/>
              </a:rPr>
              <a:t>new online application for the Canada Learning Bond – a tool called </a:t>
            </a:r>
            <a:r>
              <a:rPr lang="en-CA" sz="1600" b="1" u="sng" dirty="0">
                <a:latin typeface="Century Gothic" panose="020B0502020202020204" pitchFamily="34" charset="0"/>
              </a:rPr>
              <a:t>‘Start My RESP’.  </a:t>
            </a:r>
          </a:p>
          <a:p>
            <a:pPr lvl="0">
              <a:defRPr/>
            </a:pPr>
            <a:endParaRPr lang="en-CA" sz="1600" dirty="0">
              <a:latin typeface="Century Gothic" panose="020B0502020202020204" pitchFamily="34" charset="0"/>
            </a:endParaRPr>
          </a:p>
          <a:p>
            <a:pPr marL="757066" lvl="1" indent="-291179">
              <a:buFont typeface="Arial" panose="020B0604020202020204" pitchFamily="34" charset="0"/>
              <a:buChar char="•"/>
            </a:pPr>
            <a:r>
              <a:rPr lang="en-CA" sz="1600" dirty="0" err="1">
                <a:latin typeface="Century Gothic" panose="020B0502020202020204" pitchFamily="34" charset="0"/>
              </a:rPr>
              <a:t>SmartSAVER</a:t>
            </a:r>
            <a:r>
              <a:rPr lang="en-CA" sz="1600" dirty="0">
                <a:latin typeface="Century Gothic" panose="020B0502020202020204" pitchFamily="34" charset="0"/>
              </a:rPr>
              <a:t> and Start My RESP address some of the biggest enrolment challenges families face by </a:t>
            </a:r>
            <a:r>
              <a:rPr lang="en-CA" sz="1600" b="1" dirty="0">
                <a:latin typeface="Century Gothic" panose="020B0502020202020204" pitchFamily="34" charset="0"/>
              </a:rPr>
              <a:t>clarifying product education and making the application process quicker</a:t>
            </a:r>
            <a:r>
              <a:rPr lang="en-CA" sz="1600" dirty="0">
                <a:latin typeface="Century Gothic" panose="020B0502020202020204" pitchFamily="34" charset="0"/>
              </a:rPr>
              <a:t> and easier to understand.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E8B16-971B-4429-8BA6-626F1C6D94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5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556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3733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2BC11-3607-470D-BA18-BEB46717AD88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962400" y="6356350"/>
            <a:ext cx="533400" cy="365125"/>
          </a:xfrm>
          <a:prstGeom prst="rect">
            <a:avLst/>
          </a:prstGeom>
        </p:spPr>
        <p:txBody>
          <a:bodyPr/>
          <a:lstStyle/>
          <a:p>
            <a:fld id="{E50E9712-9639-4E1F-B3B6-7D6E0AA135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972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13556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135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2BC11-3607-470D-BA18-BEB46717AD88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962400" y="6356350"/>
            <a:ext cx="533400" cy="365125"/>
          </a:xfrm>
          <a:prstGeom prst="rect">
            <a:avLst/>
          </a:prstGeom>
        </p:spPr>
        <p:txBody>
          <a:bodyPr/>
          <a:lstStyle/>
          <a:p>
            <a:fld id="{E50E9712-9639-4E1F-B3B6-7D6E0AA135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69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66800" cy="365125"/>
          </a:xfrm>
        </p:spPr>
        <p:txBody>
          <a:bodyPr/>
          <a:lstStyle/>
          <a:p>
            <a:fld id="{88A2BC11-3607-470D-BA18-BEB46717AD88}" type="datetimeFigureOut">
              <a:rPr lang="en-US" smtClean="0"/>
              <a:t>6/8/2016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356350"/>
            <a:ext cx="22860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962400" y="6356350"/>
            <a:ext cx="533400" cy="365125"/>
          </a:xfrm>
          <a:prstGeom prst="rect">
            <a:avLst/>
          </a:prstGeom>
        </p:spPr>
        <p:txBody>
          <a:bodyPr/>
          <a:lstStyle/>
          <a:p>
            <a:fld id="{E50E9712-9639-4E1F-B3B6-7D6E0AA135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680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0"/>
            <a:ext cx="80375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614613"/>
            <a:ext cx="8037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2BC11-3607-470D-BA18-BEB46717AD88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962400" y="6356350"/>
            <a:ext cx="533400" cy="365125"/>
          </a:xfrm>
          <a:prstGeom prst="rect">
            <a:avLst/>
          </a:prstGeom>
        </p:spPr>
        <p:txBody>
          <a:bodyPr/>
          <a:lstStyle/>
          <a:p>
            <a:fld id="{E50E9712-9639-4E1F-B3B6-7D6E0AA135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646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2BC11-3607-470D-BA18-BEB46717AD88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962400" y="6356350"/>
            <a:ext cx="533400" cy="365125"/>
          </a:xfrm>
          <a:prstGeom prst="rect">
            <a:avLst/>
          </a:prstGeom>
        </p:spPr>
        <p:txBody>
          <a:bodyPr/>
          <a:lstStyle/>
          <a:p>
            <a:fld id="{E50E9712-9639-4E1F-B3B6-7D6E0AA135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732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9906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235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235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2BC11-3607-470D-BA18-BEB46717AD88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962400" y="6356350"/>
            <a:ext cx="533400" cy="365125"/>
          </a:xfrm>
          <a:prstGeom prst="rect">
            <a:avLst/>
          </a:prstGeom>
        </p:spPr>
        <p:txBody>
          <a:bodyPr/>
          <a:lstStyle/>
          <a:p>
            <a:fld id="{E50E9712-9639-4E1F-B3B6-7D6E0AA135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147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2BC11-3607-470D-BA18-BEB46717AD88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962400" y="6356350"/>
            <a:ext cx="533400" cy="365125"/>
          </a:xfrm>
          <a:prstGeom prst="rect">
            <a:avLst/>
          </a:prstGeom>
        </p:spPr>
        <p:txBody>
          <a:bodyPr/>
          <a:lstStyle/>
          <a:p>
            <a:fld id="{E50E9712-9639-4E1F-B3B6-7D6E0AA135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886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2BC11-3607-470D-BA18-BEB46717AD88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962400" y="6356350"/>
            <a:ext cx="533400" cy="365125"/>
          </a:xfrm>
          <a:prstGeom prst="rect">
            <a:avLst/>
          </a:prstGeom>
        </p:spPr>
        <p:txBody>
          <a:bodyPr/>
          <a:lstStyle/>
          <a:p>
            <a:fld id="{E50E9712-9639-4E1F-B3B6-7D6E0AA135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415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4730750" cy="5213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051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2BC11-3607-470D-BA18-BEB46717AD88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962400" y="6356350"/>
            <a:ext cx="533400" cy="365125"/>
          </a:xfrm>
          <a:prstGeom prst="rect">
            <a:avLst/>
          </a:prstGeom>
        </p:spPr>
        <p:txBody>
          <a:bodyPr/>
          <a:lstStyle/>
          <a:p>
            <a:fld id="{E50E9712-9639-4E1F-B3B6-7D6E0AA135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107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800600"/>
            <a:ext cx="5181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0200" y="612775"/>
            <a:ext cx="5181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367338"/>
            <a:ext cx="5181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2BC11-3607-470D-BA18-BEB46717AD88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962400" y="6356350"/>
            <a:ext cx="533400" cy="365125"/>
          </a:xfrm>
          <a:prstGeom prst="rect">
            <a:avLst/>
          </a:prstGeom>
        </p:spPr>
        <p:txBody>
          <a:bodyPr/>
          <a:lstStyle/>
          <a:p>
            <a:fld id="{E50E9712-9639-4E1F-B3B6-7D6E0AA135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807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77968"/>
            <a:ext cx="9143999" cy="178003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2BC11-3607-470D-BA18-BEB46717AD88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356350"/>
            <a:ext cx="228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962400" y="6356350"/>
            <a:ext cx="533400" cy="365125"/>
          </a:xfrm>
          <a:prstGeom prst="rect">
            <a:avLst/>
          </a:prstGeom>
        </p:spPr>
        <p:txBody>
          <a:bodyPr/>
          <a:lstStyle/>
          <a:p>
            <a:fld id="{E50E9712-9639-4E1F-B3B6-7D6E0AA135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32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v6ZtfjRdBg&amp;feature=youtu.b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tartmyresp.ca/CLBNiagara" TargetMode="Externa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agararegion.ca/living/childcare/financial-assistance/default.aspx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https://www.youtube.com/watch?v=ev6ZtfjRdBg&amp;feature=youtu.b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artsaver.org/startmyresp/?CLBNiagara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iagararegion.ca/living/childcare/financial-assistance/default.aspx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29585" y="5321588"/>
            <a:ext cx="7086600" cy="104518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hlinkClick r:id="rId3"/>
              </a:rPr>
              <a:t>Canada Learning Bond</a:t>
            </a:r>
            <a:endParaRPr lang="en-US" dirty="0"/>
          </a:p>
        </p:txBody>
      </p:sp>
      <p:pic>
        <p:nvPicPr>
          <p:cNvPr id="4" name="Picture 2" descr="\\camtlfsr02\NSS\Marketing\~~~ Visuels\# New Brand 2010\Childrens\Think Stock\76686303.jpg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5105401"/>
          </a:xfrm>
          <a:prstGeom prst="rect">
            <a:avLst/>
          </a:prstGeom>
          <a:noFill/>
        </p:spPr>
      </p:pic>
      <p:sp>
        <p:nvSpPr>
          <p:cNvPr id="5" name="TextBox 4">
            <a:hlinkClick r:id="rId3"/>
          </p:cNvPr>
          <p:cNvSpPr txBox="1"/>
          <p:nvPr/>
        </p:nvSpPr>
        <p:spPr>
          <a:xfrm>
            <a:off x="152400" y="5781997"/>
            <a:ext cx="5655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3200" dirty="0">
              <a:solidFill>
                <a:srgbClr val="3F6C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46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42608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0"/>
          <a:stretch/>
        </p:blipFill>
        <p:spPr>
          <a:xfrm>
            <a:off x="6477000" y="3428776"/>
            <a:ext cx="2104657" cy="2009080"/>
          </a:xfrm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457200" y="305425"/>
            <a:ext cx="845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</a:rPr>
              <a:t>SmartSAVER</a:t>
            </a:r>
            <a:r>
              <a:rPr lang="en-US" sz="4400" dirty="0" smtClean="0">
                <a:solidFill>
                  <a:schemeClr val="bg1"/>
                </a:solidFill>
              </a:rPr>
              <a:t/>
            </a:r>
            <a:br>
              <a:rPr lang="en-US" sz="4400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rgbClr val="3F6CA6"/>
                </a:solidFill>
              </a:rPr>
              <a:t>COMMUNITY INCENTIVE PROGRAM</a:t>
            </a:r>
            <a:endParaRPr lang="en-US" sz="4400" dirty="0" smtClean="0">
              <a:solidFill>
                <a:srgbClr val="3F6CA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1905000"/>
            <a:ext cx="76962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Niagara Region received a unique URL (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www.StartMyRESP.ca/CLBNiagara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	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URL will track applications 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Receive federal statistics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quarterly to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measure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successes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SmartSAVER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will provide monthly updates on progress and issue financial rewards for each child registered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560" y="4057472"/>
            <a:ext cx="52578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4" algn="ctr"/>
            <a:r>
              <a:rPr lang="en-CA" sz="2400" b="1" dirty="0" smtClean="0">
                <a:solidFill>
                  <a:srgbClr val="3F6CA6"/>
                </a:solidFill>
              </a:rPr>
              <a:t>$25 for every child registered</a:t>
            </a:r>
          </a:p>
          <a:p>
            <a:pPr marL="0" lvl="4" algn="ctr"/>
            <a:r>
              <a:rPr lang="en-CA" sz="2400" b="1" dirty="0" smtClean="0">
                <a:solidFill>
                  <a:srgbClr val="3F6CA6"/>
                </a:solidFill>
              </a:rPr>
              <a:t> through our URL</a:t>
            </a:r>
          </a:p>
          <a:p>
            <a:pPr marL="0" lvl="4" algn="ctr"/>
            <a:endParaRPr lang="en-CA" sz="2400" b="1" dirty="0">
              <a:solidFill>
                <a:srgbClr val="3F6CA6"/>
              </a:solidFill>
            </a:endParaRPr>
          </a:p>
          <a:p>
            <a:pPr marL="0" lvl="4" algn="ctr"/>
            <a:r>
              <a:rPr lang="en-CA" sz="2400" b="1" dirty="0" smtClean="0">
                <a:solidFill>
                  <a:srgbClr val="3F6CA6"/>
                </a:solidFill>
              </a:rPr>
              <a:t>40% goal by December 2016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5257800" y="435767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2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85159" y="2271562"/>
            <a:ext cx="5095702" cy="348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4"/>
            <a:r>
              <a:rPr lang="en-CA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Establishing an RESP motivates a family to save.</a:t>
            </a:r>
          </a:p>
          <a:p>
            <a:pPr marL="0" lvl="4"/>
            <a:endParaRPr lang="en-CA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4"/>
            <a:endParaRPr lang="en-CA" sz="9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4"/>
            <a:r>
              <a:rPr lang="en-CA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When students feel that PSE is an option, they put </a:t>
            </a:r>
          </a:p>
          <a:p>
            <a:pPr marL="0" lvl="4"/>
            <a:r>
              <a:rPr lang="en-CA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more effort into studies and are more likely to succeed.</a:t>
            </a:r>
            <a:endParaRPr lang="en-CA" b="1" baseline="30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CA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4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Savings increase the likelihood of PSE attendance and persistence.  Financing is key to completion.</a:t>
            </a:r>
            <a:endParaRPr lang="en-CA" b="1" baseline="30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CA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4"/>
            <a:r>
              <a:rPr lang="en-CA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Completion of studies drives employability, income and financial stability. </a:t>
            </a:r>
            <a:endParaRPr lang="en-CA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4"/>
            <a:endParaRPr lang="en-CA" sz="1400" baseline="300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7322" y="2205218"/>
            <a:ext cx="196703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4" algn="r"/>
            <a:r>
              <a:rPr lang="en-CA" b="1" dirty="0" smtClean="0">
                <a:solidFill>
                  <a:srgbClr val="3F6CA6"/>
                </a:solidFill>
              </a:rPr>
              <a:t>MOTIVATION</a:t>
            </a:r>
          </a:p>
          <a:p>
            <a:pPr algn="r"/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17320" y="3262857"/>
            <a:ext cx="196703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4" algn="r"/>
            <a:r>
              <a:rPr lang="en-CA" b="1" dirty="0" smtClean="0">
                <a:solidFill>
                  <a:srgbClr val="3F6CA6"/>
                </a:solidFill>
              </a:rPr>
              <a:t>COMMITMENT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17322" y="4238920"/>
            <a:ext cx="196703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4" algn="r"/>
            <a:r>
              <a:rPr lang="en-CA" b="1" dirty="0" smtClean="0">
                <a:solidFill>
                  <a:srgbClr val="3F6CA6"/>
                </a:solidFill>
              </a:rPr>
              <a:t>PERSISTANCE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93259" y="5105400"/>
            <a:ext cx="196703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4" algn="r"/>
            <a:r>
              <a:rPr lang="en-CA" b="1" dirty="0" smtClean="0">
                <a:solidFill>
                  <a:srgbClr val="3F6CA6"/>
                </a:solidFill>
              </a:rPr>
              <a:t>EMPLOYABILITY</a:t>
            </a:r>
            <a:endParaRPr lang="en-US" b="1" dirty="0"/>
          </a:p>
        </p:txBody>
      </p:sp>
      <p:sp>
        <p:nvSpPr>
          <p:cNvPr id="11" name="Title 10"/>
          <p:cNvSpPr txBox="1">
            <a:spLocks noGrp="1"/>
          </p:cNvSpPr>
          <p:nvPr>
            <p:ph type="title"/>
          </p:nvPr>
        </p:nvSpPr>
        <p:spPr>
          <a:xfrm>
            <a:off x="457200" y="643979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WHY</a:t>
            </a:r>
            <a:r>
              <a:rPr lang="en-US" sz="4400" dirty="0" smtClean="0">
                <a:solidFill>
                  <a:srgbClr val="3F6CA6"/>
                </a:solidFill>
              </a:rPr>
              <a:t>  </a:t>
            </a:r>
            <a:endParaRPr lang="en-US" sz="4400" b="1" dirty="0" smtClean="0">
              <a:solidFill>
                <a:srgbClr val="3F6CA6"/>
              </a:solidFill>
            </a:endParaRPr>
          </a:p>
        </p:txBody>
      </p:sp>
      <p:sp>
        <p:nvSpPr>
          <p:cNvPr id="12" name="Parallelogram 11"/>
          <p:cNvSpPr/>
          <p:nvPr/>
        </p:nvSpPr>
        <p:spPr>
          <a:xfrm>
            <a:off x="645268" y="381000"/>
            <a:ext cx="1905000" cy="682976"/>
          </a:xfrm>
          <a:prstGeom prst="parallelogram">
            <a:avLst/>
          </a:prstGeom>
          <a:solidFill>
            <a:srgbClr val="3F6CA6"/>
          </a:solidFill>
          <a:ln>
            <a:solidFill>
              <a:srgbClr val="E5F1F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7162" y="396895"/>
            <a:ext cx="27715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WHY</a:t>
            </a:r>
            <a:endParaRPr lang="en-US" sz="4400" dirty="0" smtClean="0">
              <a:solidFill>
                <a:srgbClr val="3F6CA6"/>
              </a:solidFill>
            </a:endParaRPr>
          </a:p>
          <a:p>
            <a:r>
              <a:rPr lang="en-US" sz="4400" dirty="0" smtClean="0">
                <a:solidFill>
                  <a:srgbClr val="3F6CA6"/>
                </a:solidFill>
              </a:rPr>
              <a:t>IT WORKS</a:t>
            </a:r>
            <a:endParaRPr lang="en-US" sz="4400" dirty="0">
              <a:solidFill>
                <a:srgbClr val="3F6C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7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83" y="838200"/>
            <a:ext cx="49688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114925"/>
            <a:ext cx="71249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3F6CA6"/>
                </a:solidFill>
                <a:effectLst/>
                <a:uLnTx/>
                <a:uFillTx/>
              </a:rPr>
              <a:t>CANADA EDUCATION 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SAVINGS GRANT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15" y="1905000"/>
            <a:ext cx="8181541" cy="397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733926" y="2553903"/>
            <a:ext cx="1793188" cy="1793188"/>
          </a:xfrm>
          <a:prstGeom prst="ellipse">
            <a:avLst/>
          </a:prstGeom>
          <a:solidFill>
            <a:srgbClr val="3F6CA6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974" y="2111141"/>
            <a:ext cx="1169987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8836" y="3124200"/>
            <a:ext cx="2059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&lt; $44,701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542" y="1735823"/>
            <a:ext cx="1341437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217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0070379">
            <a:off x="343355" y="2650138"/>
            <a:ext cx="3152214" cy="3139723"/>
            <a:chOff x="641757" y="2155152"/>
            <a:chExt cx="3275216" cy="3262238"/>
          </a:xfrm>
        </p:grpSpPr>
        <p:sp>
          <p:nvSpPr>
            <p:cNvPr id="5" name="Block Arc 4"/>
            <p:cNvSpPr/>
            <p:nvPr/>
          </p:nvSpPr>
          <p:spPr>
            <a:xfrm rot="11519562">
              <a:off x="641757" y="2155152"/>
              <a:ext cx="3227414" cy="3260404"/>
            </a:xfrm>
            <a:prstGeom prst="blockArc">
              <a:avLst/>
            </a:prstGeom>
            <a:solidFill>
              <a:srgbClr val="3F6CA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Block Arc 5"/>
            <p:cNvSpPr/>
            <p:nvPr/>
          </p:nvSpPr>
          <p:spPr>
            <a:xfrm rot="6204393">
              <a:off x="673064" y="2173481"/>
              <a:ext cx="3260404" cy="3227414"/>
            </a:xfrm>
            <a:prstGeom prst="blockArc">
              <a:avLst/>
            </a:prstGeom>
            <a:solidFill>
              <a:srgbClr val="3F6CA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 rot="3890747">
              <a:off x="944612" y="2475445"/>
              <a:ext cx="2612343" cy="26123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Block Arc 7"/>
            <p:cNvSpPr/>
            <p:nvPr/>
          </p:nvSpPr>
          <p:spPr>
            <a:xfrm rot="11497603">
              <a:off x="918561" y="2455504"/>
              <a:ext cx="2655041" cy="2628177"/>
            </a:xfrm>
            <a:prstGeom prst="blockArc">
              <a:avLst/>
            </a:prstGeom>
            <a:solidFill>
              <a:srgbClr val="26B1F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 rot="16839370">
              <a:off x="1206716" y="2724046"/>
              <a:ext cx="2050746" cy="20507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2967390" y="4477921"/>
            <a:ext cx="1266370" cy="12799"/>
          </a:xfrm>
          <a:prstGeom prst="line">
            <a:avLst/>
          </a:prstGeom>
          <a:ln>
            <a:solidFill>
              <a:srgbClr val="1A9DFF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972529" y="3165591"/>
            <a:ext cx="1261231" cy="10770"/>
          </a:xfrm>
          <a:prstGeom prst="line">
            <a:avLst/>
          </a:prstGeom>
          <a:ln>
            <a:solidFill>
              <a:srgbClr val="3F6CA6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20320" y="2705478"/>
            <a:ext cx="1730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3F6CA6"/>
                </a:solidFill>
                <a:cs typeface="Arial"/>
              </a:rPr>
              <a:t>75%</a:t>
            </a:r>
            <a:endParaRPr lang="en-US" sz="5400" b="1" dirty="0">
              <a:solidFill>
                <a:srgbClr val="3F6CA6"/>
              </a:solidFill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6603" y="4017365"/>
            <a:ext cx="1730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26B1FC"/>
                </a:solidFill>
                <a:cs typeface="Arial"/>
              </a:rPr>
              <a:t>50%</a:t>
            </a:r>
            <a:endParaRPr lang="en-US" sz="5400" b="1" dirty="0">
              <a:solidFill>
                <a:srgbClr val="26B1FC"/>
              </a:solidFill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74523" y="4177841"/>
            <a:ext cx="2742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6B1FC"/>
                </a:solidFill>
              </a:rPr>
              <a:t>of kids without savings attend post-secondary</a:t>
            </a:r>
            <a:endParaRPr lang="en-US" dirty="0">
              <a:solidFill>
                <a:srgbClr val="26B1F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71700" y="2839472"/>
            <a:ext cx="2742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F6CA6"/>
                </a:solidFill>
              </a:rPr>
              <a:t>of kids with savings attend post-secondary</a:t>
            </a:r>
            <a:endParaRPr lang="en-US" dirty="0">
              <a:solidFill>
                <a:srgbClr val="3F6CA6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3502" y="6050227"/>
            <a:ext cx="40792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/>
            <a:r>
              <a:rPr lang="en-CA" altLang="en-US" sz="1000" dirty="0">
                <a:solidFill>
                  <a:schemeClr val="bg1">
                    <a:lumMod val="50000"/>
                  </a:schemeClr>
                </a:solidFill>
              </a:rPr>
              <a:t>Source: </a:t>
            </a:r>
          </a:p>
          <a:p>
            <a:pPr marL="0" lvl="4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Statistics Canada and HRDC, “Access, persistence and financing: First results from the Postsecondary Education Participation Survey (PEPS)”, 2003</a:t>
            </a:r>
            <a:endParaRPr lang="en-CA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itle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WHY</a:t>
            </a:r>
            <a:endParaRPr lang="en-US" sz="4400" dirty="0" smtClean="0">
              <a:solidFill>
                <a:srgbClr val="3F6CA6"/>
              </a:solidFill>
            </a:endParaRPr>
          </a:p>
          <a:p>
            <a:r>
              <a:rPr lang="en-US" sz="4400" dirty="0" smtClean="0">
                <a:solidFill>
                  <a:srgbClr val="3F6CA6"/>
                </a:solidFill>
              </a:rPr>
              <a:t>IT WORKS</a:t>
            </a:r>
            <a:endParaRPr lang="en-US" sz="4400" dirty="0">
              <a:solidFill>
                <a:srgbClr val="3F6CA6"/>
              </a:solidFill>
            </a:endParaRPr>
          </a:p>
        </p:txBody>
      </p:sp>
      <p:sp>
        <p:nvSpPr>
          <p:cNvPr id="19" name="Parallelogram 18"/>
          <p:cNvSpPr/>
          <p:nvPr/>
        </p:nvSpPr>
        <p:spPr>
          <a:xfrm>
            <a:off x="645268" y="381000"/>
            <a:ext cx="1905000" cy="682976"/>
          </a:xfrm>
          <a:prstGeom prst="parallelogram">
            <a:avLst/>
          </a:prstGeom>
          <a:solidFill>
            <a:srgbClr val="3F6CA6"/>
          </a:solidFill>
          <a:ln>
            <a:solidFill>
              <a:srgbClr val="E5F1F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WHY</a:t>
            </a:r>
            <a:endParaRPr 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617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02" y="533400"/>
            <a:ext cx="353060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00133" y="433271"/>
            <a:ext cx="33211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DISPELLING</a:t>
            </a:r>
            <a:r>
              <a:rPr lang="en-US" sz="4400" dirty="0" smtClean="0">
                <a:solidFill>
                  <a:srgbClr val="3F6CA6"/>
                </a:solidFill>
              </a:rPr>
              <a:t>  </a:t>
            </a:r>
          </a:p>
          <a:p>
            <a:r>
              <a:rPr lang="en-US" sz="4400" dirty="0" smtClean="0">
                <a:solidFill>
                  <a:srgbClr val="3F6CA6"/>
                </a:solidFill>
              </a:rPr>
              <a:t>THE MYTHS</a:t>
            </a:r>
            <a:endParaRPr lang="en-US" sz="4400" dirty="0">
              <a:solidFill>
                <a:srgbClr val="3F6CA6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446104" y="4539564"/>
            <a:ext cx="1828801" cy="1828801"/>
          </a:xfrm>
          <a:prstGeom prst="ellipse">
            <a:avLst/>
          </a:prstGeom>
          <a:solidFill>
            <a:srgbClr val="26B1FC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60399" y="1745564"/>
            <a:ext cx="1422402" cy="1422402"/>
          </a:xfrm>
          <a:prstGeom prst="ellipse">
            <a:avLst/>
          </a:prstGeom>
          <a:solidFill>
            <a:srgbClr val="A5E4FF">
              <a:alpha val="9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032933" y="2761564"/>
            <a:ext cx="2201726" cy="2201726"/>
          </a:xfrm>
          <a:prstGeom prst="ellipse">
            <a:avLst/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07692" y="1879821"/>
            <a:ext cx="3539067" cy="3903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4"/>
            <a:r>
              <a:rPr lang="en-CA" sz="2000" dirty="0" smtClean="0">
                <a:solidFill>
                  <a:srgbClr val="3F6CA6"/>
                </a:solidFill>
              </a:rPr>
              <a:t>RESPs:</a:t>
            </a:r>
          </a:p>
          <a:p>
            <a:pPr marL="0" lvl="4"/>
            <a:endParaRPr lang="en-CA" b="1" dirty="0">
              <a:solidFill>
                <a:srgbClr val="3F6CA6"/>
              </a:solidFill>
            </a:endParaRPr>
          </a:p>
          <a:p>
            <a:pPr marL="228600" lvl="1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CA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 very flexible</a:t>
            </a:r>
          </a:p>
          <a:p>
            <a:pPr marL="228600" lvl="1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CA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Can </a:t>
            </a:r>
            <a:r>
              <a:rPr lang="en-CA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 used for a wide range of post-secondary education </a:t>
            </a:r>
            <a:r>
              <a:rPr lang="en-CA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 related expenses (textbooks, laptop, rent, etc.)</a:t>
            </a:r>
          </a:p>
          <a:p>
            <a:pPr marL="228600" lvl="1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CA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Can be opened by the primary caregiver, family member, or friend</a:t>
            </a:r>
            <a:endParaRPr lang="en-CA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lvl="1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CA" sz="7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lvl="4"/>
            <a:endParaRPr lang="en-CA" sz="1400" baseline="300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523069" y="1745563"/>
            <a:ext cx="1828801" cy="1828801"/>
          </a:xfrm>
          <a:prstGeom prst="ellipse">
            <a:avLst/>
          </a:prstGeom>
          <a:solidFill>
            <a:srgbClr val="1A9DFF">
              <a:alpha val="5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90802" y="2220087"/>
            <a:ext cx="1710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Part-time or full-time studies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85238" y="5265642"/>
            <a:ext cx="2150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Apprenticeship Programs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2665" y="2152356"/>
            <a:ext cx="1490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Study Abroad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86933" y="3236088"/>
            <a:ext cx="1710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Accredited educational organizations of all types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183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298132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7752" y="482998"/>
            <a:ext cx="37155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BARRIERS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3F6CA6"/>
                </a:solidFill>
                <a:effectLst/>
                <a:uLnTx/>
                <a:uFillTx/>
              </a:rPr>
              <a:t>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3F6CA6"/>
                </a:solidFill>
                <a:effectLst/>
                <a:uLnTx/>
                <a:uFillTx/>
              </a:rPr>
              <a:t>TO UP-TAKE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3F6CA6"/>
              </a:solidFill>
              <a:effectLst/>
              <a:uLnTx/>
              <a:uFillTx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953970" y="2645903"/>
            <a:ext cx="6644316" cy="31331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>
                  <a:lumMod val="65000"/>
                </a:schemeClr>
              </a:buClr>
              <a:buFont typeface="Arial" pitchFamily="34" charset="0"/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Lack of awareness</a:t>
            </a:r>
            <a:endParaRPr lang="en-US" sz="1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chemeClr val="bg1">
                  <a:lumMod val="65000"/>
                </a:schemeClr>
              </a:buClr>
              <a:buFont typeface="Arial" pitchFamily="34" charset="0"/>
              <a:buNone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>
              <a:buClr>
                <a:schemeClr val="bg1">
                  <a:lumMod val="65000"/>
                </a:schemeClr>
              </a:buClr>
              <a:buFont typeface="Arial" pitchFamily="34" charset="0"/>
              <a:buNone/>
            </a:pPr>
            <a:endParaRPr lang="en-US" sz="1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chemeClr val="bg1">
                  <a:lumMod val="65000"/>
                </a:schemeClr>
              </a:buClr>
              <a:buFont typeface="Arial" pitchFamily="34" charset="0"/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 SIN # or birth certificate</a:t>
            </a:r>
            <a:endParaRPr lang="en-US" sz="1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chemeClr val="bg1">
                  <a:lumMod val="65000"/>
                </a:schemeClr>
              </a:buClr>
              <a:buFont typeface="Arial" pitchFamily="34" charset="0"/>
              <a:buNone/>
            </a:pPr>
            <a:endParaRPr lang="en-CA" sz="1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chemeClr val="bg1">
                  <a:lumMod val="65000"/>
                </a:schemeClr>
              </a:buClr>
              <a:buFont typeface="Arial" pitchFamily="34" charset="0"/>
              <a:buNone/>
            </a:pPr>
            <a:endParaRPr lang="en-US" sz="1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chemeClr val="bg1">
                  <a:lumMod val="65000"/>
                </a:schemeClr>
              </a:buClr>
              <a:buFont typeface="Arial" pitchFamily="34" charset="0"/>
              <a:buNone/>
            </a:pPr>
            <a:r>
              <a:rPr lang="en-CA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Intimated by banking process or</a:t>
            </a:r>
          </a:p>
          <a:p>
            <a:pPr>
              <a:buClr>
                <a:schemeClr val="bg1">
                  <a:lumMod val="65000"/>
                </a:schemeClr>
              </a:buClr>
              <a:buFont typeface="Arial" pitchFamily="34" charset="0"/>
              <a:buNone/>
            </a:pPr>
            <a:r>
              <a:rPr lang="en-CA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</a:t>
            </a:r>
            <a:r>
              <a:rPr lang="en-CA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pening an RESP</a:t>
            </a:r>
          </a:p>
          <a:p>
            <a:pPr marL="0" indent="0">
              <a:buFont typeface="Arial" pitchFamily="34" charset="0"/>
              <a:buNone/>
            </a:pPr>
            <a:endParaRPr lang="en-CA" dirty="0"/>
          </a:p>
        </p:txBody>
      </p:sp>
      <p:sp>
        <p:nvSpPr>
          <p:cNvPr id="7" name="Oval 6"/>
          <p:cNvSpPr/>
          <p:nvPr/>
        </p:nvSpPr>
        <p:spPr>
          <a:xfrm>
            <a:off x="903423" y="3280292"/>
            <a:ext cx="857814" cy="85781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2</a:t>
            </a:r>
            <a:endParaRPr lang="en-US" sz="3200" b="1" dirty="0"/>
          </a:p>
        </p:txBody>
      </p:sp>
      <p:sp>
        <p:nvSpPr>
          <p:cNvPr id="8" name="Oval 7"/>
          <p:cNvSpPr/>
          <p:nvPr/>
        </p:nvSpPr>
        <p:spPr>
          <a:xfrm>
            <a:off x="902320" y="4267200"/>
            <a:ext cx="857814" cy="85781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3</a:t>
            </a:r>
            <a:endParaRPr lang="en-US" sz="2800" b="1" dirty="0"/>
          </a:p>
        </p:txBody>
      </p:sp>
      <p:pic>
        <p:nvPicPr>
          <p:cNvPr id="9" name="Picture 8" descr="BoyJump_nb.t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71" y="0"/>
            <a:ext cx="3198329" cy="4995001"/>
          </a:xfrm>
          <a:prstGeom prst="rect">
            <a:avLst/>
          </a:prstGeom>
        </p:spPr>
      </p:pic>
      <p:pic>
        <p:nvPicPr>
          <p:cNvPr id="10" name="Picture 2" descr="http://compukit.com.co/themes/leo_exist/img/modules/leosliderlayer/happykidjump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19646"/>
            <a:ext cx="4128689" cy="522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75" y="2286000"/>
            <a:ext cx="859611" cy="91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641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/>
          <p:cNvSpPr/>
          <p:nvPr/>
        </p:nvSpPr>
        <p:spPr>
          <a:xfrm>
            <a:off x="5867400" y="5410200"/>
            <a:ext cx="2142708" cy="395109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solidFill>
              <a:srgbClr val="E5F1F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67" y="5105400"/>
            <a:ext cx="5899483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989512"/>
            <a:ext cx="2182813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671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i="1" dirty="0" smtClean="0">
                <a:hlinkClick r:id="rId3"/>
              </a:rPr>
              <a:t>www.StartMyRESP.ca/CLBNiagara</a:t>
            </a:r>
            <a:endParaRPr lang="en-US" i="1" dirty="0" smtClean="0"/>
          </a:p>
          <a:p>
            <a:pPr marL="0" indent="0" algn="ctr">
              <a:buNone/>
            </a:pPr>
            <a:r>
              <a:rPr lang="en-US" i="1" dirty="0" smtClean="0">
                <a:hlinkClick r:id="rId4"/>
              </a:rPr>
              <a:t>Jess from St. Catharines</a:t>
            </a:r>
            <a:endParaRPr lang="en-US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295400"/>
            <a:ext cx="3316659" cy="331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7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duat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2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0"/>
            <a:ext cx="4321586" cy="4019909"/>
            <a:chOff x="4522443" y="241088"/>
            <a:chExt cx="4321586" cy="4019909"/>
          </a:xfrm>
        </p:grpSpPr>
        <p:sp>
          <p:nvSpPr>
            <p:cNvPr id="6" name="Oval 5"/>
            <p:cNvSpPr/>
            <p:nvPr/>
          </p:nvSpPr>
          <p:spPr>
            <a:xfrm>
              <a:off x="4522443" y="241088"/>
              <a:ext cx="4321586" cy="4019909"/>
            </a:xfrm>
            <a:prstGeom prst="ellipse">
              <a:avLst/>
            </a:prstGeom>
            <a:solidFill>
              <a:schemeClr val="accent1">
                <a:lumMod val="75000"/>
                <a:alpha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903443" y="1347732"/>
              <a:ext cx="3505199" cy="212365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CA" sz="2200" dirty="0" smtClean="0">
                  <a:solidFill>
                    <a:schemeClr val="bg1"/>
                  </a:solidFill>
                </a:rPr>
                <a:t>There are 20,863 eligible children in Niagara who are not receiving the $41,726,000 available to them for their post-secondary education.</a:t>
              </a:r>
              <a:endParaRPr lang="en-CA" sz="2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978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6543"/>
            <a:ext cx="5065713" cy="55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3"/>
          <a:stretch/>
        </p:blipFill>
        <p:spPr bwMode="auto">
          <a:xfrm>
            <a:off x="1213586" y="1453976"/>
            <a:ext cx="6019800" cy="312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1171" y="4657231"/>
            <a:ext cx="709221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 of Mar-2015: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28,742 children in Niagara are eligible.  Only 7,879 are receiving CLB. 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4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20,863 children are eligible but not receiving CLB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Only 27.4% uptake in Niagara.   Goal is 40% uptake by Dec-2016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If each eligible child is eligible for the full $2,000 this would mean $57,484,000 of federal funding for Niagara.  Currently only receiving possibly $15,758,000.  Means $41,726,000 is still available.</a:t>
            </a:r>
          </a:p>
          <a:p>
            <a:endParaRPr lang="en-US" sz="1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44078" y="76200"/>
            <a:ext cx="5628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F6CA6"/>
                </a:solidFill>
              </a:rPr>
              <a:t>CANADA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LEARNING BOND</a:t>
            </a:r>
            <a:endParaRPr lang="en-US" sz="2800" dirty="0" smtClean="0">
              <a:solidFill>
                <a:srgbClr val="3F6CA6"/>
              </a:solidFill>
            </a:endParaRPr>
          </a:p>
          <a:p>
            <a:r>
              <a:rPr lang="en-US" sz="2800" dirty="0" smtClean="0">
                <a:solidFill>
                  <a:srgbClr val="3F6CA6"/>
                </a:solidFill>
              </a:rPr>
              <a:t>UP-TAKE RATE FOR NIAGARA</a:t>
            </a:r>
          </a:p>
        </p:txBody>
      </p:sp>
    </p:spTree>
    <p:extLst>
      <p:ext uri="{BB962C8B-B14F-4D97-AF65-F5344CB8AC3E}">
        <p14:creationId xmlns:p14="http://schemas.microsoft.com/office/powerpoint/2010/main" val="175003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alpha val="88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Community Goal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898" y="1828800"/>
            <a:ext cx="8229600" cy="3810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We </a:t>
            </a:r>
            <a:r>
              <a:rPr lang="en-US" dirty="0"/>
              <a:t>want to increase participation rate to </a:t>
            </a:r>
          </a:p>
          <a:p>
            <a:pPr marL="0" indent="0" algn="ctr">
              <a:buNone/>
            </a:pPr>
            <a:r>
              <a:rPr lang="en-US" sz="4500" dirty="0"/>
              <a:t>40% </a:t>
            </a:r>
            <a:r>
              <a:rPr lang="en-US" dirty="0"/>
              <a:t>by December 2016. 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As </a:t>
            </a:r>
            <a:r>
              <a:rPr lang="en-US" dirty="0"/>
              <a:t>of March 31, 2015 CLB data shows that Niagara has a participation rate of </a:t>
            </a:r>
            <a:r>
              <a:rPr lang="en-US" dirty="0" smtClean="0"/>
              <a:t>only 27.4</a:t>
            </a:r>
            <a:r>
              <a:rPr lang="en-US" dirty="0"/>
              <a:t>%. 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 rot="10800000">
            <a:off x="3771899" y="3276600"/>
            <a:ext cx="685799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4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42608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8630" y="575300"/>
            <a:ext cx="40328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HELP FAMILIES</a:t>
            </a:r>
          </a:p>
          <a:p>
            <a:r>
              <a:rPr lang="en-US" sz="4400" dirty="0" smtClean="0">
                <a:solidFill>
                  <a:srgbClr val="3F6CA6"/>
                </a:solidFill>
              </a:rPr>
              <a:t>ENROL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398" y="945177"/>
            <a:ext cx="2027990" cy="20279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56398" y="2973167"/>
            <a:ext cx="2161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ABE00"/>
                </a:solidFill>
                <a:effectLst/>
                <a:uLnTx/>
                <a:uFillTx/>
              </a:rPr>
              <a:t>January 2004 or later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ABE00"/>
              </a:solidFill>
              <a:effectLst/>
              <a:uLnTx/>
              <a:uFillTx/>
            </a:endParaRPr>
          </a:p>
        </p:txBody>
      </p:sp>
      <p:pic>
        <p:nvPicPr>
          <p:cNvPr id="9" name="Picture 4" descr="http://www.peianc.com/sitefiles/Image/Content/Guide/documents/si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96" y="2388857"/>
            <a:ext cx="4377236" cy="283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5791200" y="4104563"/>
            <a:ext cx="1793188" cy="1793188"/>
          </a:xfrm>
          <a:prstGeom prst="ellipse">
            <a:avLst/>
          </a:prstGeom>
          <a:solidFill>
            <a:srgbClr val="3F6CA6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58270" y="4747037"/>
            <a:ext cx="2059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ABE00"/>
                </a:solidFill>
                <a:effectLst/>
                <a:uLnTx/>
                <a:uFillTx/>
              </a:rPr>
              <a:t>&lt; $44,701</a:t>
            </a:r>
          </a:p>
        </p:txBody>
      </p:sp>
    </p:spTree>
    <p:extLst>
      <p:ext uri="{BB962C8B-B14F-4D97-AF65-F5344CB8AC3E}">
        <p14:creationId xmlns:p14="http://schemas.microsoft.com/office/powerpoint/2010/main" val="348495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83" y="758334"/>
            <a:ext cx="7821613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3423" y="760129"/>
            <a:ext cx="78328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CANADA LEARNING BOND</a:t>
            </a:r>
            <a:endParaRPr lang="en-US" sz="4400" dirty="0" smtClean="0">
              <a:solidFill>
                <a:srgbClr val="3F6CA6"/>
              </a:solidFill>
            </a:endParaRPr>
          </a:p>
          <a:p>
            <a:r>
              <a:rPr lang="en-US" sz="4400" dirty="0" smtClean="0">
                <a:solidFill>
                  <a:srgbClr val="3F6CA6"/>
                </a:solidFill>
              </a:rPr>
              <a:t>FEATURES</a:t>
            </a:r>
            <a:endParaRPr lang="en-US" sz="4400" dirty="0">
              <a:solidFill>
                <a:srgbClr val="3F6CA6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970464" y="2695388"/>
            <a:ext cx="4887536" cy="267252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ysClr val="window" lastClr="FFFFFF">
                  <a:lumMod val="65000"/>
                </a:sys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 contribution required </a:t>
            </a:r>
          </a:p>
          <a:p>
            <a:pPr marL="0" lvl="1" indent="0">
              <a:spcBef>
                <a:spcPts val="1000"/>
              </a:spcBef>
              <a:buClr>
                <a:sysClr val="window" lastClr="FFFFFF">
                  <a:lumMod val="65000"/>
                </a:sysClr>
              </a:buClr>
              <a:buNone/>
            </a:pPr>
            <a:endParaRPr lang="en-US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</a:endParaRPr>
          </a:p>
          <a:p>
            <a:pPr marL="0" lvl="1" indent="0">
              <a:spcBef>
                <a:spcPts val="1000"/>
              </a:spcBef>
              <a:buClr>
                <a:sysClr val="window" lastClr="FFFFFF">
                  <a:lumMod val="65000"/>
                </a:sysClr>
              </a:buClr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Can be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used for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education after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high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school for up to 36 years</a:t>
            </a:r>
            <a:endParaRPr lang="en-CA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</a:endParaRP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ysClr val="window" lastClr="FFFFFF">
                  <a:lumMod val="65000"/>
                </a:sysClr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ysClr val="window" lastClr="FFFFFF">
                  <a:lumMod val="65000"/>
                </a:sysClr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ysClr val="window" lastClr="FFFFFF">
                  <a:lumMod val="65000"/>
                </a:sys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Retroactive</a:t>
            </a:r>
          </a:p>
        </p:txBody>
      </p:sp>
      <p:sp>
        <p:nvSpPr>
          <p:cNvPr id="13" name="Oval 12"/>
          <p:cNvSpPr/>
          <p:nvPr/>
        </p:nvSpPr>
        <p:spPr>
          <a:xfrm>
            <a:off x="910475" y="2423360"/>
            <a:ext cx="857814" cy="857814"/>
          </a:xfrm>
          <a:prstGeom prst="ellipse">
            <a:avLst/>
          </a:prstGeom>
          <a:solidFill>
            <a:srgbClr val="4472C4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$0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13715" y="4724400"/>
            <a:ext cx="857814" cy="857814"/>
          </a:xfrm>
          <a:prstGeom prst="ellipse">
            <a:avLst/>
          </a:prstGeom>
          <a:solidFill>
            <a:srgbClr val="4472C4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Left Arrow 14"/>
          <p:cNvSpPr/>
          <p:nvPr/>
        </p:nvSpPr>
        <p:spPr>
          <a:xfrm>
            <a:off x="1236444" y="4971856"/>
            <a:ext cx="412356" cy="362901"/>
          </a:xfrm>
          <a:prstGeom prst="leftArrow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09" y="3482505"/>
            <a:ext cx="8588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 descr="graduation-cap-256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66" y="3539292"/>
            <a:ext cx="665841" cy="665841"/>
          </a:xfrm>
          <a:prstGeom prst="rect">
            <a:avLst/>
          </a:prstGeom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3743268" cy="432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06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6159"/>
            <a:ext cx="7821613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CANADA LEARNING BOND</a:t>
            </a:r>
            <a:r>
              <a:rPr lang="en-US" dirty="0">
                <a:solidFill>
                  <a:srgbClr val="3F6CA6"/>
                </a:solidFill>
              </a:rPr>
              <a:t/>
            </a:r>
            <a:br>
              <a:rPr lang="en-US" dirty="0">
                <a:solidFill>
                  <a:srgbClr val="3F6CA6"/>
                </a:solidFill>
              </a:rPr>
            </a:br>
            <a:r>
              <a:rPr lang="en-US" dirty="0" smtClean="0">
                <a:solidFill>
                  <a:srgbClr val="3F6CA6"/>
                </a:solidFill>
              </a:rPr>
              <a:t>REGISTRATION</a:t>
            </a:r>
            <a:r>
              <a:rPr lang="en-US" dirty="0">
                <a:solidFill>
                  <a:srgbClr val="3F6CA6"/>
                </a:solidFill>
              </a:rPr>
              <a:t/>
            </a:r>
            <a:br>
              <a:rPr lang="en-US" dirty="0">
                <a:solidFill>
                  <a:srgbClr val="3F6CA6"/>
                </a:solidFill>
              </a:rPr>
            </a:br>
            <a:endParaRPr lang="en-US" dirty="0"/>
          </a:p>
        </p:txBody>
      </p:sp>
      <p:pic>
        <p:nvPicPr>
          <p:cNvPr id="5" name="Content Placeholder 4" descr="M:\Scanners\Admin\HQSSADM02\doc20150922105846_001.jpg"/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0" b="45208"/>
          <a:stretch/>
        </p:blipFill>
        <p:spPr bwMode="auto">
          <a:xfrm>
            <a:off x="540100" y="2133600"/>
            <a:ext cx="7772400" cy="34545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8623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399"/>
            <a:ext cx="6553200" cy="571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65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153400" cy="4343400"/>
          </a:xfrm>
        </p:spPr>
        <p:txBody>
          <a:bodyPr/>
          <a:lstStyle/>
          <a:p>
            <a:r>
              <a:rPr lang="en-US" dirty="0" smtClean="0">
                <a:hlinkClick r:id="rId3"/>
              </a:rPr>
              <a:t>www.StartMyRESP.ca/CLBNiagaraNiagaraCL</a:t>
            </a:r>
            <a:endParaRPr lang="en-US" dirty="0">
              <a:hlinkClick r:id="rId3"/>
            </a:endParaRPr>
          </a:p>
        </p:txBody>
      </p:sp>
      <p:pic>
        <p:nvPicPr>
          <p:cNvPr id="409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2" y="228600"/>
            <a:ext cx="7772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81200" y="5487276"/>
            <a:ext cx="5383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https://www.smartsaver.org/startmyresp//?CLBNiagara</a:t>
            </a:r>
          </a:p>
        </p:txBody>
      </p:sp>
    </p:spTree>
    <p:extLst>
      <p:ext uri="{BB962C8B-B14F-4D97-AF65-F5344CB8AC3E}">
        <p14:creationId xmlns:p14="http://schemas.microsoft.com/office/powerpoint/2010/main" val="397509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R PPT Template 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NR PPT Template A</Template>
  <TotalTime>1564</TotalTime>
  <Words>1178</Words>
  <Application>Microsoft Office PowerPoint</Application>
  <PresentationFormat>On-screen Show (4:3)</PresentationFormat>
  <Paragraphs>190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NR PPT Template A</vt:lpstr>
      <vt:lpstr>PowerPoint Presentation</vt:lpstr>
      <vt:lpstr>PowerPoint Presentation</vt:lpstr>
      <vt:lpstr>PowerPoint Presentation</vt:lpstr>
      <vt:lpstr>Community Goal</vt:lpstr>
      <vt:lpstr>PowerPoint Presentation</vt:lpstr>
      <vt:lpstr>PowerPoint Presentation</vt:lpstr>
      <vt:lpstr> CANADA LEARNING BOND REGISTRATION </vt:lpstr>
      <vt:lpstr>PowerPoint Presentation</vt:lpstr>
      <vt:lpstr>PowerPoint Presentation</vt:lpstr>
      <vt:lpstr>SmartSAVER COMMUNITY INCENTIVE PROGRAM</vt:lpstr>
      <vt:lpstr>WHY  </vt:lpstr>
      <vt:lpstr>PowerPoint Presentation</vt:lpstr>
      <vt:lpstr>WHY IT WORKS</vt:lpstr>
      <vt:lpstr>PowerPoint Presentation</vt:lpstr>
      <vt:lpstr>PowerPoint Presentation</vt:lpstr>
      <vt:lpstr>PowerPoint Presentation</vt:lpstr>
      <vt:lpstr>PowerPoint Presentation</vt:lpstr>
    </vt:vector>
  </TitlesOfParts>
  <Company>Niagara Region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sobchak</dc:creator>
  <cp:lastModifiedBy>Arlene</cp:lastModifiedBy>
  <cp:revision>68</cp:revision>
  <cp:lastPrinted>2016-06-06T19:07:06Z</cp:lastPrinted>
  <dcterms:created xsi:type="dcterms:W3CDTF">2015-07-03T15:20:31Z</dcterms:created>
  <dcterms:modified xsi:type="dcterms:W3CDTF">2016-06-08T12:58:47Z</dcterms:modified>
</cp:coreProperties>
</file>