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sldIdLst>
    <p:sldId id="325" r:id="rId3"/>
    <p:sldId id="564" r:id="rId4"/>
    <p:sldId id="598" r:id="rId5"/>
    <p:sldId id="599" r:id="rId6"/>
    <p:sldId id="577" r:id="rId7"/>
    <p:sldId id="578" r:id="rId8"/>
    <p:sldId id="477" r:id="rId9"/>
    <p:sldId id="568" r:id="rId10"/>
    <p:sldId id="569" r:id="rId11"/>
    <p:sldId id="570" r:id="rId12"/>
    <p:sldId id="565" r:id="rId13"/>
    <p:sldId id="566" r:id="rId14"/>
    <p:sldId id="571" r:id="rId15"/>
    <p:sldId id="576" r:id="rId16"/>
    <p:sldId id="602" r:id="rId17"/>
    <p:sldId id="579" r:id="rId18"/>
    <p:sldId id="572" r:id="rId19"/>
    <p:sldId id="574" r:id="rId20"/>
    <p:sldId id="575" r:id="rId21"/>
    <p:sldId id="580" r:id="rId22"/>
    <p:sldId id="581" r:id="rId23"/>
    <p:sldId id="582" r:id="rId24"/>
    <p:sldId id="583" r:id="rId25"/>
    <p:sldId id="584" r:id="rId26"/>
    <p:sldId id="585" r:id="rId27"/>
    <p:sldId id="586" r:id="rId28"/>
    <p:sldId id="587" r:id="rId29"/>
    <p:sldId id="588" r:id="rId30"/>
    <p:sldId id="589" r:id="rId31"/>
    <p:sldId id="590" r:id="rId32"/>
    <p:sldId id="591" r:id="rId33"/>
    <p:sldId id="592" r:id="rId34"/>
    <p:sldId id="593" r:id="rId35"/>
    <p:sldId id="594" r:id="rId36"/>
    <p:sldId id="595" r:id="rId37"/>
    <p:sldId id="596" r:id="rId38"/>
    <p:sldId id="597" r:id="rId39"/>
    <p:sldId id="600" r:id="rId40"/>
    <p:sldId id="601"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0" autoAdjust="0"/>
    <p:restoredTop sz="70199" autoAdjust="0"/>
  </p:normalViewPr>
  <p:slideViewPr>
    <p:cSldViewPr>
      <p:cViewPr>
        <p:scale>
          <a:sx n="90" d="100"/>
          <a:sy n="90" d="100"/>
        </p:scale>
        <p:origin x="-6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NPI Project Scope</a:t>
            </a:r>
          </a:p>
        </c:rich>
      </c:tx>
      <c:overlay val="0"/>
    </c:title>
    <c:autoTitleDeleted val="0"/>
    <c:plotArea>
      <c:layout/>
      <c:barChart>
        <c:barDir val="col"/>
        <c:grouping val="clustered"/>
        <c:varyColors val="0"/>
        <c:ser>
          <c:idx val="0"/>
          <c:order val="0"/>
          <c:tx>
            <c:strRef>
              <c:f>Scope!$F$10</c:f>
              <c:strCache>
                <c:ptCount val="1"/>
                <c:pt idx="0">
                  <c:v>Individual - Short Term</c:v>
                </c:pt>
              </c:strCache>
            </c:strRef>
          </c:tx>
          <c:invertIfNegative val="0"/>
          <c:cat>
            <c:strRef>
              <c:f>Scope!$G$9:$M$9</c:f>
              <c:strCache>
                <c:ptCount val="7"/>
                <c:pt idx="0">
                  <c:v>2008/2009 </c:v>
                </c:pt>
                <c:pt idx="1">
                  <c:v>2010</c:v>
                </c:pt>
                <c:pt idx="2">
                  <c:v>2011</c:v>
                </c:pt>
                <c:pt idx="3">
                  <c:v>2012</c:v>
                </c:pt>
                <c:pt idx="4">
                  <c:v>2013</c:v>
                </c:pt>
                <c:pt idx="5">
                  <c:v>2014</c:v>
                </c:pt>
                <c:pt idx="6">
                  <c:v>2015</c:v>
                </c:pt>
              </c:strCache>
            </c:strRef>
          </c:cat>
          <c:val>
            <c:numRef>
              <c:f>Scope!$G$10:$M$10</c:f>
              <c:numCache>
                <c:formatCode>0%</c:formatCode>
                <c:ptCount val="7"/>
                <c:pt idx="0">
                  <c:v>0.75</c:v>
                </c:pt>
                <c:pt idx="1">
                  <c:v>1.7241379310344827E-2</c:v>
                </c:pt>
                <c:pt idx="2">
                  <c:v>0</c:v>
                </c:pt>
                <c:pt idx="3">
                  <c:v>0</c:v>
                </c:pt>
                <c:pt idx="4">
                  <c:v>4.3478260869565216E-2</c:v>
                </c:pt>
                <c:pt idx="5">
                  <c:v>0.1111111111111111</c:v>
                </c:pt>
                <c:pt idx="6">
                  <c:v>6.6666666666666666E-2</c:v>
                </c:pt>
              </c:numCache>
            </c:numRef>
          </c:val>
        </c:ser>
        <c:ser>
          <c:idx val="1"/>
          <c:order val="1"/>
          <c:tx>
            <c:strRef>
              <c:f>Scope!$F$11</c:f>
              <c:strCache>
                <c:ptCount val="1"/>
                <c:pt idx="0">
                  <c:v>Individual - Long Term</c:v>
                </c:pt>
              </c:strCache>
            </c:strRef>
          </c:tx>
          <c:invertIfNegative val="0"/>
          <c:cat>
            <c:strRef>
              <c:f>Scope!$G$9:$M$9</c:f>
              <c:strCache>
                <c:ptCount val="7"/>
                <c:pt idx="0">
                  <c:v>2008/2009 </c:v>
                </c:pt>
                <c:pt idx="1">
                  <c:v>2010</c:v>
                </c:pt>
                <c:pt idx="2">
                  <c:v>2011</c:v>
                </c:pt>
                <c:pt idx="3">
                  <c:v>2012</c:v>
                </c:pt>
                <c:pt idx="4">
                  <c:v>2013</c:v>
                </c:pt>
                <c:pt idx="5">
                  <c:v>2014</c:v>
                </c:pt>
                <c:pt idx="6">
                  <c:v>2015</c:v>
                </c:pt>
              </c:strCache>
            </c:strRef>
          </c:cat>
          <c:val>
            <c:numRef>
              <c:f>Scope!$G$11:$M$11</c:f>
              <c:numCache>
                <c:formatCode>0%</c:formatCode>
                <c:ptCount val="7"/>
                <c:pt idx="0">
                  <c:v>0.10416666666666667</c:v>
                </c:pt>
                <c:pt idx="1">
                  <c:v>0.5</c:v>
                </c:pt>
                <c:pt idx="2">
                  <c:v>0.6333333333333333</c:v>
                </c:pt>
                <c:pt idx="3">
                  <c:v>0.55319148936170215</c:v>
                </c:pt>
                <c:pt idx="4">
                  <c:v>0.73913043478260865</c:v>
                </c:pt>
                <c:pt idx="5">
                  <c:v>0.66666666666666663</c:v>
                </c:pt>
                <c:pt idx="6">
                  <c:v>0.6333333333333333</c:v>
                </c:pt>
              </c:numCache>
            </c:numRef>
          </c:val>
        </c:ser>
        <c:ser>
          <c:idx val="2"/>
          <c:order val="2"/>
          <c:tx>
            <c:strRef>
              <c:f>Scope!$F$12</c:f>
              <c:strCache>
                <c:ptCount val="1"/>
                <c:pt idx="0">
                  <c:v>Neighbourhood Infrastructure</c:v>
                </c:pt>
              </c:strCache>
            </c:strRef>
          </c:tx>
          <c:invertIfNegative val="0"/>
          <c:cat>
            <c:strRef>
              <c:f>Scope!$G$9:$M$9</c:f>
              <c:strCache>
                <c:ptCount val="7"/>
                <c:pt idx="0">
                  <c:v>2008/2009 </c:v>
                </c:pt>
                <c:pt idx="1">
                  <c:v>2010</c:v>
                </c:pt>
                <c:pt idx="2">
                  <c:v>2011</c:v>
                </c:pt>
                <c:pt idx="3">
                  <c:v>2012</c:v>
                </c:pt>
                <c:pt idx="4">
                  <c:v>2013</c:v>
                </c:pt>
                <c:pt idx="5">
                  <c:v>2014</c:v>
                </c:pt>
                <c:pt idx="6">
                  <c:v>2015</c:v>
                </c:pt>
              </c:strCache>
            </c:strRef>
          </c:cat>
          <c:val>
            <c:numRef>
              <c:f>Scope!$G$12:$M$12</c:f>
              <c:numCache>
                <c:formatCode>0%</c:formatCode>
                <c:ptCount val="7"/>
                <c:pt idx="0">
                  <c:v>6.25E-2</c:v>
                </c:pt>
                <c:pt idx="1">
                  <c:v>0.1206896551724138</c:v>
                </c:pt>
                <c:pt idx="2">
                  <c:v>0.16666666666666666</c:v>
                </c:pt>
                <c:pt idx="3">
                  <c:v>0.14893617021276595</c:v>
                </c:pt>
                <c:pt idx="4">
                  <c:v>2.1739130434782608E-2</c:v>
                </c:pt>
                <c:pt idx="5">
                  <c:v>0.1111111111111111</c:v>
                </c:pt>
                <c:pt idx="6">
                  <c:v>0.1</c:v>
                </c:pt>
              </c:numCache>
            </c:numRef>
          </c:val>
        </c:ser>
        <c:ser>
          <c:idx val="3"/>
          <c:order val="3"/>
          <c:tx>
            <c:strRef>
              <c:f>Scope!$F$13</c:f>
              <c:strCache>
                <c:ptCount val="1"/>
                <c:pt idx="0">
                  <c:v>Neighbourhood Community Development</c:v>
                </c:pt>
              </c:strCache>
            </c:strRef>
          </c:tx>
          <c:invertIfNegative val="0"/>
          <c:cat>
            <c:strRef>
              <c:f>Scope!$G$9:$M$9</c:f>
              <c:strCache>
                <c:ptCount val="7"/>
                <c:pt idx="0">
                  <c:v>2008/2009 </c:v>
                </c:pt>
                <c:pt idx="1">
                  <c:v>2010</c:v>
                </c:pt>
                <c:pt idx="2">
                  <c:v>2011</c:v>
                </c:pt>
                <c:pt idx="3">
                  <c:v>2012</c:v>
                </c:pt>
                <c:pt idx="4">
                  <c:v>2013</c:v>
                </c:pt>
                <c:pt idx="5">
                  <c:v>2014</c:v>
                </c:pt>
                <c:pt idx="6">
                  <c:v>2015</c:v>
                </c:pt>
              </c:strCache>
            </c:strRef>
          </c:cat>
          <c:val>
            <c:numRef>
              <c:f>Scope!$G$13:$M$13</c:f>
              <c:numCache>
                <c:formatCode>0%</c:formatCode>
                <c:ptCount val="7"/>
                <c:pt idx="0">
                  <c:v>8.3333333333333329E-2</c:v>
                </c:pt>
                <c:pt idx="1">
                  <c:v>0.36206896551724138</c:v>
                </c:pt>
                <c:pt idx="2">
                  <c:v>0.2</c:v>
                </c:pt>
                <c:pt idx="3">
                  <c:v>0.2978723404255319</c:v>
                </c:pt>
                <c:pt idx="4">
                  <c:v>0.19565217391304349</c:v>
                </c:pt>
                <c:pt idx="5">
                  <c:v>0.1111111111111111</c:v>
                </c:pt>
                <c:pt idx="6">
                  <c:v>0.2</c:v>
                </c:pt>
              </c:numCache>
            </c:numRef>
          </c:val>
        </c:ser>
        <c:dLbls>
          <c:showLegendKey val="0"/>
          <c:showVal val="0"/>
          <c:showCatName val="0"/>
          <c:showSerName val="0"/>
          <c:showPercent val="0"/>
          <c:showBubbleSize val="0"/>
        </c:dLbls>
        <c:gapWidth val="150"/>
        <c:axId val="216677888"/>
        <c:axId val="124355136"/>
      </c:barChart>
      <c:catAx>
        <c:axId val="216677888"/>
        <c:scaling>
          <c:orientation val="minMax"/>
        </c:scaling>
        <c:delete val="0"/>
        <c:axPos val="b"/>
        <c:numFmt formatCode="General" sourceLinked="0"/>
        <c:majorTickMark val="none"/>
        <c:minorTickMark val="none"/>
        <c:tickLblPos val="nextTo"/>
        <c:crossAx val="124355136"/>
        <c:crosses val="autoZero"/>
        <c:auto val="1"/>
        <c:lblAlgn val="ctr"/>
        <c:lblOffset val="100"/>
        <c:noMultiLvlLbl val="0"/>
      </c:catAx>
      <c:valAx>
        <c:axId val="124355136"/>
        <c:scaling>
          <c:orientation val="minMax"/>
        </c:scaling>
        <c:delete val="0"/>
        <c:axPos val="l"/>
        <c:majorGridlines/>
        <c:numFmt formatCode="0%" sourceLinked="1"/>
        <c:majorTickMark val="none"/>
        <c:minorTickMark val="none"/>
        <c:tickLblPos val="nextTo"/>
        <c:crossAx val="21667788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000" b="0"/>
            </a:pPr>
            <a:r>
              <a:rPr lang="en-US" sz="4000" b="0"/>
              <a:t>Improvements to Individuals</a:t>
            </a:r>
            <a:r>
              <a:rPr lang="en-US" sz="4000" b="0" baseline="0"/>
              <a:t> (All 2010 and 2013 Projects)</a:t>
            </a:r>
            <a:endParaRPr lang="en-US" sz="4000" b="0"/>
          </a:p>
        </c:rich>
      </c:tx>
      <c:overlay val="0"/>
    </c:title>
    <c:autoTitleDeleted val="0"/>
    <c:plotArea>
      <c:layout/>
      <c:barChart>
        <c:barDir val="col"/>
        <c:grouping val="clustered"/>
        <c:varyColors val="0"/>
        <c:ser>
          <c:idx val="0"/>
          <c:order val="0"/>
          <c:tx>
            <c:strRef>
              <c:f>'2010 2011 2012 2013'!$B$5</c:f>
              <c:strCache>
                <c:ptCount val="1"/>
                <c:pt idx="0">
                  <c:v>2010</c:v>
                </c:pt>
              </c:strCache>
            </c:strRef>
          </c:tx>
          <c:spPr>
            <a:solidFill>
              <a:schemeClr val="accent2">
                <a:lumMod val="60000"/>
                <a:lumOff val="40000"/>
              </a:schemeClr>
            </a:solidFill>
          </c:spPr>
          <c:invertIfNegative val="0"/>
          <c:cat>
            <c:strRef>
              <c:f>'2010 2011 2012 2013'!$A$6:$A$10</c:f>
              <c:strCache>
                <c:ptCount val="5"/>
                <c:pt idx="0">
                  <c:v>Personal Assets</c:v>
                </c:pt>
                <c:pt idx="1">
                  <c:v>Physical Assets</c:v>
                </c:pt>
                <c:pt idx="2">
                  <c:v>Social Assets</c:v>
                </c:pt>
                <c:pt idx="3">
                  <c:v>Human Assets</c:v>
                </c:pt>
                <c:pt idx="4">
                  <c:v>Financial Assets</c:v>
                </c:pt>
              </c:strCache>
            </c:strRef>
          </c:cat>
          <c:val>
            <c:numRef>
              <c:f>'2010 2011 2012 2013'!$B$6:$B$10</c:f>
              <c:numCache>
                <c:formatCode>0.0%</c:formatCode>
                <c:ptCount val="5"/>
                <c:pt idx="0">
                  <c:v>0.13</c:v>
                </c:pt>
                <c:pt idx="1">
                  <c:v>0.17</c:v>
                </c:pt>
                <c:pt idx="2">
                  <c:v>0.37</c:v>
                </c:pt>
                <c:pt idx="3">
                  <c:v>0.23</c:v>
                </c:pt>
                <c:pt idx="4">
                  <c:v>0.1</c:v>
                </c:pt>
              </c:numCache>
            </c:numRef>
          </c:val>
        </c:ser>
        <c:ser>
          <c:idx val="1"/>
          <c:order val="1"/>
          <c:tx>
            <c:strRef>
              <c:f>'2010 2011 2012 2013'!$C$5</c:f>
              <c:strCache>
                <c:ptCount val="1"/>
                <c:pt idx="0">
                  <c:v>2011</c:v>
                </c:pt>
              </c:strCache>
            </c:strRef>
          </c:tx>
          <c:spPr>
            <a:solidFill>
              <a:schemeClr val="accent2">
                <a:lumMod val="75000"/>
              </a:schemeClr>
            </a:solidFill>
          </c:spPr>
          <c:invertIfNegative val="0"/>
          <c:cat>
            <c:strRef>
              <c:f>'2010 2011 2012 2013'!$A$6:$A$10</c:f>
              <c:strCache>
                <c:ptCount val="5"/>
                <c:pt idx="0">
                  <c:v>Personal Assets</c:v>
                </c:pt>
                <c:pt idx="1">
                  <c:v>Physical Assets</c:v>
                </c:pt>
                <c:pt idx="2">
                  <c:v>Social Assets</c:v>
                </c:pt>
                <c:pt idx="3">
                  <c:v>Human Assets</c:v>
                </c:pt>
                <c:pt idx="4">
                  <c:v>Financial Assets</c:v>
                </c:pt>
              </c:strCache>
            </c:strRef>
          </c:cat>
          <c:val>
            <c:numRef>
              <c:f>'2010 2011 2012 2013'!$C$6:$C$10</c:f>
              <c:numCache>
                <c:formatCode>0.0%</c:formatCode>
                <c:ptCount val="5"/>
                <c:pt idx="0">
                  <c:v>0.16860465116279069</c:v>
                </c:pt>
                <c:pt idx="1">
                  <c:v>9.8837209302325577E-2</c:v>
                </c:pt>
                <c:pt idx="2">
                  <c:v>0.43023255813953487</c:v>
                </c:pt>
                <c:pt idx="3">
                  <c:v>0.23255813953488372</c:v>
                </c:pt>
                <c:pt idx="4">
                  <c:v>6.9767441860465115E-2</c:v>
                </c:pt>
              </c:numCache>
            </c:numRef>
          </c:val>
        </c:ser>
        <c:ser>
          <c:idx val="2"/>
          <c:order val="2"/>
          <c:tx>
            <c:strRef>
              <c:f>'2010 2011 2012 2013'!$D$5</c:f>
              <c:strCache>
                <c:ptCount val="1"/>
                <c:pt idx="0">
                  <c:v>2012</c:v>
                </c:pt>
              </c:strCache>
            </c:strRef>
          </c:tx>
          <c:spPr>
            <a:solidFill>
              <a:schemeClr val="accent6">
                <a:lumMod val="75000"/>
              </a:schemeClr>
            </a:solidFill>
          </c:spPr>
          <c:invertIfNegative val="0"/>
          <c:cat>
            <c:strRef>
              <c:f>'2010 2011 2012 2013'!$A$6:$A$10</c:f>
              <c:strCache>
                <c:ptCount val="5"/>
                <c:pt idx="0">
                  <c:v>Personal Assets</c:v>
                </c:pt>
                <c:pt idx="1">
                  <c:v>Physical Assets</c:v>
                </c:pt>
                <c:pt idx="2">
                  <c:v>Social Assets</c:v>
                </c:pt>
                <c:pt idx="3">
                  <c:v>Human Assets</c:v>
                </c:pt>
                <c:pt idx="4">
                  <c:v>Financial Assets</c:v>
                </c:pt>
              </c:strCache>
            </c:strRef>
          </c:cat>
          <c:val>
            <c:numRef>
              <c:f>'2010 2011 2012 2013'!$D$6:$D$10</c:f>
              <c:numCache>
                <c:formatCode>0.0%</c:formatCode>
                <c:ptCount val="5"/>
                <c:pt idx="0">
                  <c:v>0.19213973799126638</c:v>
                </c:pt>
                <c:pt idx="1">
                  <c:v>0.10698689956331878</c:v>
                </c:pt>
                <c:pt idx="2">
                  <c:v>0.35371179039301309</c:v>
                </c:pt>
                <c:pt idx="3">
                  <c:v>0.27074235807860264</c:v>
                </c:pt>
                <c:pt idx="4">
                  <c:v>7.6419213973799124E-2</c:v>
                </c:pt>
              </c:numCache>
            </c:numRef>
          </c:val>
        </c:ser>
        <c:ser>
          <c:idx val="3"/>
          <c:order val="3"/>
          <c:tx>
            <c:strRef>
              <c:f>'2010 2011 2012 2013'!$E$5</c:f>
              <c:strCache>
                <c:ptCount val="1"/>
                <c:pt idx="0">
                  <c:v>2013</c:v>
                </c:pt>
              </c:strCache>
            </c:strRef>
          </c:tx>
          <c:invertIfNegative val="0"/>
          <c:cat>
            <c:strRef>
              <c:f>'2010 2011 2012 2013'!$A$6:$A$10</c:f>
              <c:strCache>
                <c:ptCount val="5"/>
                <c:pt idx="0">
                  <c:v>Personal Assets</c:v>
                </c:pt>
                <c:pt idx="1">
                  <c:v>Physical Assets</c:v>
                </c:pt>
                <c:pt idx="2">
                  <c:v>Social Assets</c:v>
                </c:pt>
                <c:pt idx="3">
                  <c:v>Human Assets</c:v>
                </c:pt>
                <c:pt idx="4">
                  <c:v>Financial Assets</c:v>
                </c:pt>
              </c:strCache>
            </c:strRef>
          </c:cat>
          <c:val>
            <c:numRef>
              <c:f>'2010 2011 2012 2013'!$E$6:$E$10</c:f>
              <c:numCache>
                <c:formatCode>0.0%</c:formatCode>
                <c:ptCount val="5"/>
                <c:pt idx="0">
                  <c:v>0.14285714285714285</c:v>
                </c:pt>
                <c:pt idx="1">
                  <c:v>6.585612968591692E-2</c:v>
                </c:pt>
                <c:pt idx="2">
                  <c:v>0.39614994934143871</c:v>
                </c:pt>
                <c:pt idx="3">
                  <c:v>0.32117527862208711</c:v>
                </c:pt>
                <c:pt idx="4">
                  <c:v>7.3961499493414393E-2</c:v>
                </c:pt>
              </c:numCache>
            </c:numRef>
          </c:val>
        </c:ser>
        <c:dLbls>
          <c:showLegendKey val="0"/>
          <c:showVal val="0"/>
          <c:showCatName val="0"/>
          <c:showSerName val="0"/>
          <c:showPercent val="0"/>
          <c:showBubbleSize val="0"/>
        </c:dLbls>
        <c:gapWidth val="58"/>
        <c:axId val="237501952"/>
        <c:axId val="142915200"/>
      </c:barChart>
      <c:catAx>
        <c:axId val="237501952"/>
        <c:scaling>
          <c:orientation val="minMax"/>
        </c:scaling>
        <c:delete val="0"/>
        <c:axPos val="b"/>
        <c:majorTickMark val="out"/>
        <c:minorTickMark val="none"/>
        <c:tickLblPos val="nextTo"/>
        <c:txPr>
          <a:bodyPr/>
          <a:lstStyle/>
          <a:p>
            <a:pPr>
              <a:defRPr sz="2400">
                <a:latin typeface="+mn-lt"/>
              </a:defRPr>
            </a:pPr>
            <a:endParaRPr lang="en-US"/>
          </a:p>
        </c:txPr>
        <c:crossAx val="142915200"/>
        <c:crosses val="autoZero"/>
        <c:auto val="1"/>
        <c:lblAlgn val="ctr"/>
        <c:lblOffset val="100"/>
        <c:noMultiLvlLbl val="0"/>
      </c:catAx>
      <c:valAx>
        <c:axId val="142915200"/>
        <c:scaling>
          <c:orientation val="minMax"/>
        </c:scaling>
        <c:delete val="0"/>
        <c:axPos val="l"/>
        <c:majorGridlines/>
        <c:numFmt formatCode="0%" sourceLinked="0"/>
        <c:majorTickMark val="out"/>
        <c:minorTickMark val="none"/>
        <c:tickLblPos val="nextTo"/>
        <c:txPr>
          <a:bodyPr/>
          <a:lstStyle/>
          <a:p>
            <a:pPr>
              <a:defRPr sz="2400"/>
            </a:pPr>
            <a:endParaRPr lang="en-US"/>
          </a:p>
        </c:txPr>
        <c:crossAx val="237501952"/>
        <c:crosses val="autoZero"/>
        <c:crossBetween val="between"/>
      </c:valAx>
    </c:plotArea>
    <c:legend>
      <c:legendPos val="r"/>
      <c:layout>
        <c:manualLayout>
          <c:xMode val="edge"/>
          <c:yMode val="edge"/>
          <c:x val="0.88539938313126532"/>
          <c:y val="0.47353332679000038"/>
          <c:w val="0.10569595136049724"/>
          <c:h val="0.24919826717750374"/>
        </c:manualLayout>
      </c:layout>
      <c:overlay val="0"/>
      <c:txPr>
        <a:bodyPr/>
        <a:lstStyle/>
        <a:p>
          <a:pPr>
            <a:defRPr sz="20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2A78447-923B-479C-83D4-B8C0E9769B1D}" type="datetimeFigureOut">
              <a:rPr lang="en-US" smtClean="0"/>
              <a:t>6/8/2016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94452F-DA2A-4867-A90C-6299B2361F87}" type="slidenum">
              <a:rPr lang="en-US" smtClean="0"/>
              <a:t>‹#›</a:t>
            </a:fld>
            <a:endParaRPr lang="en-US"/>
          </a:p>
        </p:txBody>
      </p:sp>
    </p:spTree>
    <p:extLst>
      <p:ext uri="{BB962C8B-B14F-4D97-AF65-F5344CB8AC3E}">
        <p14:creationId xmlns:p14="http://schemas.microsoft.com/office/powerpoint/2010/main" val="237360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B784794-4FC9-4393-934C-CB1B64F66580}" type="slidenum">
              <a:rPr lang="en-US"/>
              <a:pPr/>
              <a:t>1</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Introductions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Actions in Poverty Reduction/Elimination</a:t>
            </a:r>
          </a:p>
          <a:p>
            <a:r>
              <a:rPr lang="en-US" dirty="0" smtClean="0"/>
              <a:t>There is no magic bullet</a:t>
            </a:r>
            <a:r>
              <a:rPr lang="en-US" baseline="0" dirty="0" smtClean="0"/>
              <a:t> for Poverty Reduction – would be great to give everyone a million dollars but that would still not solve all the issues.</a:t>
            </a:r>
          </a:p>
          <a:p>
            <a:r>
              <a:rPr lang="en-US" baseline="0" dirty="0" smtClean="0"/>
              <a:t>Mostly systemic issues listed here – solutions are systemic as well although assistance with these issues can be provided on an individual basis (i.e. Lack of Transportation/Poor transit system means dealing with the system of transportation however providing people with bus passes until the larger issue is resolved will assist individuals with their immediate need) </a:t>
            </a: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barriers of measuring NPI effectiveness</a:t>
            </a:r>
            <a:r>
              <a:rPr lang="en-US" baseline="0" dirty="0" smtClean="0"/>
              <a:t> is that </a:t>
            </a:r>
            <a:r>
              <a:rPr lang="en-US" dirty="0" smtClean="0"/>
              <a:t>NPI is only one piece of the puzzle when it comes to poverty issues. If one of the puzzle pieces isn’t working well then all of the other pieces also suffer in what they can achieve. E.g. If the economy is poor this can affect the business community – if the business community isn’t doing well that can affect the taxes paid to government</a:t>
            </a:r>
            <a:r>
              <a:rPr lang="en-US" baseline="0" dirty="0" smtClean="0"/>
              <a:t> which affects availability of funding for programs such as NPI or affordable housing, childcare, education and training. Every piece has a role to play in the bigger picture and each has an impact on the other.</a:t>
            </a:r>
            <a:endParaRPr lang="en-US" dirty="0"/>
          </a:p>
        </p:txBody>
      </p:sp>
      <p:sp>
        <p:nvSpPr>
          <p:cNvPr id="4" name="Slide Number Placeholder 3"/>
          <p:cNvSpPr>
            <a:spLocks noGrp="1"/>
          </p:cNvSpPr>
          <p:nvPr>
            <p:ph type="sldNum" sz="quarter" idx="10"/>
          </p:nvPr>
        </p:nvSpPr>
        <p:spPr/>
        <p:txBody>
          <a:bodyPr/>
          <a:lstStyle/>
          <a:p>
            <a:fld id="{C494452F-DA2A-4867-A90C-6299B2361F87}" type="slidenum">
              <a:rPr lang="en-US" smtClean="0"/>
              <a:t>11</a:t>
            </a:fld>
            <a:endParaRPr lang="en-US"/>
          </a:p>
        </p:txBody>
      </p:sp>
    </p:spTree>
    <p:extLst>
      <p:ext uri="{BB962C8B-B14F-4D97-AF65-F5344CB8AC3E}">
        <p14:creationId xmlns:p14="http://schemas.microsoft.com/office/powerpoint/2010/main" val="1442004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looking at the impacts of NPI – we see that there are limitations to what the funding can do and that other factors</a:t>
            </a:r>
            <a:r>
              <a:rPr lang="en-US" baseline="0" dirty="0" smtClean="0"/>
              <a:t> are also needed in order to tackle poverty – including changes to funding formulas for Housing needs in Niagara, increased social assistance rates, higher paying jobs, improved transportation such as Go Train service. These are items beyond NPI’s means to address and requires advocacy. That is why it’s important to have advocacy groups such as NPRN. </a:t>
            </a:r>
          </a:p>
          <a:p>
            <a:endParaRPr lang="en-US" baseline="0" dirty="0" smtClean="0"/>
          </a:p>
          <a:p>
            <a:r>
              <a:rPr lang="en-US" baseline="0" dirty="0" smtClean="0"/>
              <a:t>However funding is necessary to make changes – what’s important is that we can show to the people making decisions on funding the impact that the work is doing in the community. </a:t>
            </a:r>
            <a:endParaRPr lang="en-US" dirty="0"/>
          </a:p>
        </p:txBody>
      </p:sp>
      <p:sp>
        <p:nvSpPr>
          <p:cNvPr id="4" name="Slide Number Placeholder 3"/>
          <p:cNvSpPr>
            <a:spLocks noGrp="1"/>
          </p:cNvSpPr>
          <p:nvPr>
            <p:ph type="sldNum" sz="quarter" idx="10"/>
          </p:nvPr>
        </p:nvSpPr>
        <p:spPr/>
        <p:txBody>
          <a:bodyPr/>
          <a:lstStyle/>
          <a:p>
            <a:fld id="{C494452F-DA2A-4867-A90C-6299B2361F87}" type="slidenum">
              <a:rPr lang="en-US" smtClean="0"/>
              <a:t>12</a:t>
            </a:fld>
            <a:endParaRPr lang="en-US"/>
          </a:p>
        </p:txBody>
      </p:sp>
    </p:spTree>
    <p:extLst>
      <p:ext uri="{BB962C8B-B14F-4D97-AF65-F5344CB8AC3E}">
        <p14:creationId xmlns:p14="http://schemas.microsoft.com/office/powerpoint/2010/main" val="1442004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Putting the pieces together</a:t>
            </a:r>
            <a:r>
              <a:rPr lang="en-US" baseline="0" dirty="0" smtClean="0"/>
              <a:t> is more than just funding projects – its about advocacy for the things that funding can’t fix. </a:t>
            </a:r>
            <a:r>
              <a:rPr lang="en-US" dirty="0" smtClean="0"/>
              <a:t>By working together</a:t>
            </a:r>
            <a:r>
              <a:rPr lang="en-US" baseline="0" dirty="0" smtClean="0"/>
              <a:t> we can not only alleviate the effects of poverty but eliminate poverty. </a:t>
            </a:r>
          </a:p>
          <a:p>
            <a:endParaRPr lang="en-US" dirty="0"/>
          </a:p>
        </p:txBody>
      </p:sp>
      <p:sp>
        <p:nvSpPr>
          <p:cNvPr id="4" name="Slide Number Placeholder 3"/>
          <p:cNvSpPr>
            <a:spLocks noGrp="1"/>
          </p:cNvSpPr>
          <p:nvPr>
            <p:ph type="sldNum" sz="quarter" idx="10"/>
          </p:nvPr>
        </p:nvSpPr>
        <p:spPr/>
        <p:txBody>
          <a:bodyPr/>
          <a:lstStyle/>
          <a:p>
            <a:fld id="{C494452F-DA2A-4867-A90C-6299B2361F87}" type="slidenum">
              <a:rPr lang="en-US" smtClean="0"/>
              <a:t>13</a:t>
            </a:fld>
            <a:endParaRPr lang="en-US"/>
          </a:p>
        </p:txBody>
      </p:sp>
    </p:spTree>
    <p:extLst>
      <p:ext uri="{BB962C8B-B14F-4D97-AF65-F5344CB8AC3E}">
        <p14:creationId xmlns:p14="http://schemas.microsoft.com/office/powerpoint/2010/main" val="2503343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Funding has been given for all kinds of programs: </a:t>
            </a:r>
            <a:r>
              <a:rPr lang="en-US" baseline="0" dirty="0" smtClean="0"/>
              <a:t>318 projects contracted out to 83 different agencies over the last five years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2012 the percentage of the population living below the Low Income Measure before taxes was: 17.6 per cent (roughly 67,840 persons). If we were to give 67,840 people the $1.5 M directly</a:t>
            </a:r>
            <a:r>
              <a:rPr lang="en-US" baseline="0" dirty="0" smtClean="0"/>
              <a:t> it would add up to $22.11 per year or $1.84 per month.</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494452F-DA2A-4867-A90C-6299B2361F87}" type="slidenum">
              <a:rPr lang="en-US" smtClean="0"/>
              <a:t>14</a:t>
            </a:fld>
            <a:endParaRPr lang="en-US"/>
          </a:p>
        </p:txBody>
      </p:sp>
    </p:spTree>
    <p:extLst>
      <p:ext uri="{BB962C8B-B14F-4D97-AF65-F5344CB8AC3E}">
        <p14:creationId xmlns:p14="http://schemas.microsoft.com/office/powerpoint/2010/main" val="107986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It Works</a:t>
            </a:r>
          </a:p>
          <a:p>
            <a:r>
              <a:rPr lang="en-US" b="1" dirty="0" smtClean="0"/>
              <a:t>1. Enter a trip.</a:t>
            </a:r>
          </a:p>
          <a:p>
            <a:r>
              <a:rPr lang="en-US" dirty="0" smtClean="0"/>
              <a:t>Specify your origin and destination using addresses, choosing from a list, or clicking on a map. Choose the days of the week you want to carpool. Or, you can choose to carpool on a specific date.</a:t>
            </a:r>
          </a:p>
          <a:p>
            <a:r>
              <a:rPr lang="en-US" b="1" dirty="0" smtClean="0"/>
              <a:t>2. Search then adjust.</a:t>
            </a:r>
          </a:p>
          <a:p>
            <a:r>
              <a:rPr lang="en-US" dirty="0" smtClean="0"/>
              <a:t>The service searches for other people who share your destination and time choices. It also checks if you can be picked up along someone’s way, or if you can pick someone else up.</a:t>
            </a:r>
          </a:p>
          <a:p>
            <a:r>
              <a:rPr lang="en-US" b="1" dirty="0" smtClean="0"/>
              <a:t>3. Invite and accept.</a:t>
            </a:r>
          </a:p>
          <a:p>
            <a:r>
              <a:rPr lang="en-US" dirty="0" smtClean="0"/>
              <a:t>Exchange invitations with your favorite matches.</a:t>
            </a:r>
          </a:p>
          <a:p>
            <a:r>
              <a:rPr lang="en-US" b="1" dirty="0" smtClean="0"/>
              <a:t>4. Start Carpooling</a:t>
            </a:r>
          </a:p>
          <a:p>
            <a:r>
              <a:rPr lang="en-US" dirty="0" smtClean="0"/>
              <a:t>Save money, reduce environmental impact, and build community.</a:t>
            </a:r>
          </a:p>
          <a:p>
            <a:r>
              <a:rPr lang="en-US" b="1" dirty="0" smtClean="0"/>
              <a:t>Privacy</a:t>
            </a:r>
          </a:p>
          <a:p>
            <a:r>
              <a:rPr lang="en-US" dirty="0" smtClean="0"/>
              <a:t>Your privacy is important to us. We do not share or sell our user lists to anyone. Your email address is only revealed to other commuters when an invitation to carpool is accepted -- it's up to you to determine compatibility. </a:t>
            </a:r>
          </a:p>
        </p:txBody>
      </p:sp>
      <p:sp>
        <p:nvSpPr>
          <p:cNvPr id="4" name="Slide Number Placeholder 3"/>
          <p:cNvSpPr>
            <a:spLocks noGrp="1"/>
          </p:cNvSpPr>
          <p:nvPr>
            <p:ph type="sldNum" sz="quarter" idx="10"/>
          </p:nvPr>
        </p:nvSpPr>
        <p:spPr/>
        <p:txBody>
          <a:bodyPr/>
          <a:lstStyle/>
          <a:p>
            <a:fld id="{C494452F-DA2A-4867-A90C-6299B2361F87}" type="slidenum">
              <a:rPr lang="en-US" smtClean="0"/>
              <a:t>15</a:t>
            </a:fld>
            <a:endParaRPr lang="en-US"/>
          </a:p>
        </p:txBody>
      </p:sp>
    </p:spTree>
    <p:extLst>
      <p:ext uri="{BB962C8B-B14F-4D97-AF65-F5344CB8AC3E}">
        <p14:creationId xmlns:p14="http://schemas.microsoft.com/office/powerpoint/2010/main" val="450252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NPRN is working collectively to reduce poverty in Niagara through information sharing, changing attitudes, and compelling Niagara citizens to get involved and take action.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pPr marL="0" indent="0">
              <a:buNone/>
            </a:pPr>
            <a:r>
              <a:rPr lang="en-US" sz="1000" dirty="0" smtClean="0">
                <a:solidFill>
                  <a:schemeClr val="tx1"/>
                </a:solidFill>
                <a:latin typeface="Calibri" pitchFamily="34" charset="0"/>
                <a:cs typeface="Calibri" pitchFamily="34" charset="0"/>
              </a:rPr>
              <a:t>NPRN provides leadership in informing and changing attitudes about poverty, sharing ideas, resources and information services to leverage, collaborate and maximize the opportunities for community engagement. </a:t>
            </a: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719576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solidFill>
                  <a:schemeClr val="tx1"/>
                </a:solidFill>
                <a:latin typeface="Calibri" pitchFamily="34" charset="0"/>
                <a:cs typeface="Calibri" pitchFamily="34" charset="0"/>
              </a:rPr>
              <a:t>As well as a Speaker’s school – they can come out and do a presentation</a:t>
            </a:r>
            <a:r>
              <a:rPr lang="en-US" sz="1000" baseline="0" dirty="0" smtClean="0">
                <a:solidFill>
                  <a:schemeClr val="tx1"/>
                </a:solidFill>
                <a:latin typeface="Calibri" pitchFamily="34" charset="0"/>
                <a:cs typeface="Calibri" pitchFamily="34" charset="0"/>
              </a:rPr>
              <a:t> What Do We Know About Poverty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solidFill>
                <a:schemeClr val="tx1"/>
              </a:solidFill>
              <a:latin typeface="Calibri" pitchFamily="34" charset="0"/>
              <a:cs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solidFill>
                  <a:schemeClr val="tx1"/>
                </a:solidFill>
                <a:latin typeface="Calibri" pitchFamily="34" charset="0"/>
                <a:cs typeface="Calibri" pitchFamily="34" charset="0"/>
              </a:rPr>
              <a:t>And other groups – Community Developers, Community Gardens, </a:t>
            </a:r>
            <a:r>
              <a:rPr lang="en-US" sz="1000" baseline="0" dirty="0" err="1" smtClean="0">
                <a:solidFill>
                  <a:schemeClr val="tx1"/>
                </a:solidFill>
                <a:latin typeface="Calibri" pitchFamily="34" charset="0"/>
                <a:cs typeface="Calibri" pitchFamily="34" charset="0"/>
              </a:rPr>
              <a:t>MicroCredit</a:t>
            </a:r>
            <a:r>
              <a:rPr lang="en-US" sz="1000" baseline="0" dirty="0" smtClean="0">
                <a:solidFill>
                  <a:schemeClr val="tx1"/>
                </a:solidFill>
                <a:latin typeface="Calibri" pitchFamily="34" charset="0"/>
                <a:cs typeface="Calibri" pitchFamily="34" charset="0"/>
              </a:rPr>
              <a:t> – and helped organize Income Tax Clinics across the Region.</a:t>
            </a:r>
            <a:endParaRPr lang="en-US" sz="1000" dirty="0" smtClean="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719576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B784794-4FC9-4393-934C-CB1B64F66580}" type="slidenum">
              <a:rPr lang="en-US">
                <a:solidFill>
                  <a:prstClr val="black"/>
                </a:solidFill>
              </a:rPr>
              <a:pPr/>
              <a:t>20</a:t>
            </a:fld>
            <a:endParaRPr lang="en-US" dirty="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74891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7D2DE-775A-4F52-B942-D837EFB69193}" type="slidenum">
              <a:rPr lang="en-US">
                <a:solidFill>
                  <a:prstClr val="black"/>
                </a:solidFill>
              </a:rPr>
              <a:pPr/>
              <a:t>21</a:t>
            </a:fld>
            <a:endParaRPr lang="en-U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sz="1200" dirty="0" smtClean="0">
                <a:solidFill>
                  <a:schemeClr val="tx2">
                    <a:lumMod val="75000"/>
                  </a:schemeClr>
                </a:solidFill>
              </a:rPr>
              <a:t>One of the tools used in NPI is the Mapping Tool. This tool</a:t>
            </a:r>
            <a:r>
              <a:rPr lang="en-US" sz="1200" baseline="0" dirty="0" smtClean="0">
                <a:solidFill>
                  <a:schemeClr val="tx2">
                    <a:lumMod val="75000"/>
                  </a:schemeClr>
                </a:solidFill>
              </a:rPr>
              <a:t> is used to help us identify where funding needs to be invested – both geographically and by issue. Every application for NPI funding needs to use the mapping tool to identify where and what their project will address. With $1.5M we know that we can’t eradicate poverty for all of Niagara but we can make coordinated and strategic impacts in the areas of need. </a:t>
            </a:r>
            <a:endParaRPr lang="en-US" sz="1200" dirty="0" smtClean="0">
              <a:solidFill>
                <a:schemeClr val="tx2">
                  <a:lumMod val="75000"/>
                </a:schemeClr>
              </a:solidFill>
            </a:endParaRPr>
          </a:p>
          <a:p>
            <a:endParaRPr lang="en-US" sz="1200" dirty="0" smtClean="0">
              <a:solidFill>
                <a:schemeClr val="tx2">
                  <a:lumMod val="75000"/>
                </a:schemeClr>
              </a:solidFill>
            </a:endParaRPr>
          </a:p>
          <a:p>
            <a:r>
              <a:rPr lang="en-US" sz="1200" dirty="0" smtClean="0">
                <a:solidFill>
                  <a:schemeClr val="tx2">
                    <a:lumMod val="75000"/>
                  </a:schemeClr>
                </a:solidFill>
              </a:rPr>
              <a:t>In 2009</a:t>
            </a:r>
            <a:r>
              <a:rPr lang="en-US" sz="1200" baseline="0" dirty="0" smtClean="0">
                <a:solidFill>
                  <a:schemeClr val="tx2">
                    <a:lumMod val="75000"/>
                  </a:schemeClr>
                </a:solidFill>
              </a:rPr>
              <a:t> the Mapping Tool was a paper document – approximately 100 pages. It </a:t>
            </a:r>
            <a:r>
              <a:rPr lang="en-US" sz="1200" dirty="0" smtClean="0">
                <a:solidFill>
                  <a:schemeClr val="tx2">
                    <a:lumMod val="75000"/>
                  </a:schemeClr>
                </a:solidFill>
              </a:rPr>
              <a:t>defined Niagara’s neighbourhoods through work done in 2006 where an Ontario Early Years Data Analysis Coordinator facilitated community focus group sessions across the twelve municipalities. At these sessions participants looked at maps to determine neighbourhood boundaries – consensus was reached in all sessions and 74 neighbourhoods in Niagara were identified and named. </a:t>
            </a:r>
            <a:endParaRPr lang="en-US" sz="1200" kern="1200" dirty="0" smtClean="0">
              <a:solidFill>
                <a:schemeClr val="tx2">
                  <a:lumMod val="75000"/>
                </a:schemeClr>
              </a:solidFill>
              <a:latin typeface="+mn-lt"/>
              <a:ea typeface="+mn-ea"/>
              <a:cs typeface="+mn-cs"/>
            </a:endParaRPr>
          </a:p>
        </p:txBody>
      </p:sp>
    </p:spTree>
    <p:extLst>
      <p:ext uri="{BB962C8B-B14F-4D97-AF65-F5344CB8AC3E}">
        <p14:creationId xmlns:p14="http://schemas.microsoft.com/office/powerpoint/2010/main" val="399564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2</a:t>
            </a:fld>
            <a:endParaRPr lang="en-US"/>
          </a:p>
        </p:txBody>
      </p:sp>
    </p:spTree>
    <p:extLst>
      <p:ext uri="{BB962C8B-B14F-4D97-AF65-F5344CB8AC3E}">
        <p14:creationId xmlns:p14="http://schemas.microsoft.com/office/powerpoint/2010/main" val="315562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Mapping Tool is now available Online</a:t>
            </a:r>
            <a:r>
              <a:rPr lang="en-US" baseline="0" dirty="0" smtClean="0"/>
              <a:t> and is interactive </a:t>
            </a:r>
            <a:r>
              <a:rPr lang="en-US" dirty="0" smtClean="0"/>
              <a:t>– it can be accessed through the </a:t>
            </a:r>
            <a:r>
              <a:rPr lang="en-US" baseline="0" dirty="0" smtClean="0"/>
              <a:t>Region’s website</a:t>
            </a:r>
            <a:endParaRPr lang="en-US" dirty="0" smtClean="0"/>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22</a:t>
            </a:fld>
            <a:endParaRPr lang="en-US"/>
          </a:p>
        </p:txBody>
      </p:sp>
    </p:spTree>
    <p:extLst>
      <p:ext uri="{BB962C8B-B14F-4D97-AF65-F5344CB8AC3E}">
        <p14:creationId xmlns:p14="http://schemas.microsoft.com/office/powerpoint/2010/main" val="3621870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80000"/>
              </a:lnSpc>
              <a:buNone/>
            </a:pPr>
            <a:r>
              <a:rPr lang="en-US" sz="1200" kern="1200" dirty="0" smtClean="0">
                <a:solidFill>
                  <a:schemeClr val="tx2">
                    <a:lumMod val="75000"/>
                  </a:schemeClr>
                </a:solidFill>
                <a:latin typeface="+mn-lt"/>
                <a:ea typeface="+mn-ea"/>
                <a:cs typeface="+mn-cs"/>
              </a:rPr>
              <a:t>Indicators were selected based on their availability at the neighbourhood level, accuracy, and relevancy – balanced and meaningful for community decision makers</a:t>
            </a:r>
          </a:p>
          <a:p>
            <a:pPr marL="228600" indent="-228600"/>
            <a:r>
              <a:rPr lang="en-US" dirty="0" smtClean="0"/>
              <a:t>Data bases used were pulled from Stats Canada; Public Health; and Community Services</a:t>
            </a:r>
          </a:p>
          <a:p>
            <a:pPr marL="228600" indent="-228600"/>
            <a:endParaRPr lang="en-US" dirty="0" smtClean="0"/>
          </a:p>
          <a:p>
            <a:pPr marL="228600" indent="-228600"/>
            <a:r>
              <a:rPr lang="en-US" dirty="0" smtClean="0"/>
              <a:t>Indicators are highlighted on the map by municipality or neighbourhood – based on whether the indicator</a:t>
            </a:r>
            <a:r>
              <a:rPr lang="en-US" baseline="0" dirty="0" smtClean="0"/>
              <a:t> is higher or worst off than the municipal average (e.g. In Fort Erie 13.16% of the population live below LIM, whereas the Fort Erie North neighbourhood has 20.29% of the population living below LIM – this means that Fort Erie North is an area that requires attention – funding should be focused in this neighbourhood.</a:t>
            </a:r>
          </a:p>
          <a:p>
            <a:pPr marL="228600" indent="-228600"/>
            <a:endParaRPr lang="en-US" baseline="0" dirty="0" smtClean="0"/>
          </a:p>
          <a:p>
            <a:pPr marL="228600" indent="-228600"/>
            <a:r>
              <a:rPr lang="en-US" baseline="0" dirty="0" smtClean="0"/>
              <a:t>In the RFP Application applicants must select the neighbourhoods and indicators that they will be addressing</a:t>
            </a:r>
            <a:endParaRPr lang="en-US" dirty="0"/>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23</a:t>
            </a:fld>
            <a:endParaRPr lang="en-US"/>
          </a:p>
        </p:txBody>
      </p:sp>
    </p:spTree>
    <p:extLst>
      <p:ext uri="{BB962C8B-B14F-4D97-AF65-F5344CB8AC3E}">
        <p14:creationId xmlns:p14="http://schemas.microsoft.com/office/powerpoint/2010/main" val="2090497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available is Demographic data</a:t>
            </a:r>
            <a:r>
              <a:rPr lang="en-US" baseline="0" dirty="0" smtClean="0"/>
              <a:t> </a:t>
            </a:r>
            <a:r>
              <a:rPr lang="en-US" dirty="0" smtClean="0"/>
              <a:t>for Municipal</a:t>
            </a:r>
            <a:r>
              <a:rPr lang="en-US" baseline="0" dirty="0" smtClean="0"/>
              <a:t> and Neighbourhood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Data includes – Total Population, SSP, Children,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clicking on a Demographic the map colours change – darker the higher the number (scales are available by clicking on the drop down icon next to the description)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24</a:t>
            </a:fld>
            <a:endParaRPr lang="en-US"/>
          </a:p>
        </p:txBody>
      </p:sp>
    </p:spTree>
    <p:extLst>
      <p:ext uri="{BB962C8B-B14F-4D97-AF65-F5344CB8AC3E}">
        <p14:creationId xmlns:p14="http://schemas.microsoft.com/office/powerpoint/2010/main" val="479047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Neighbourhood</a:t>
            </a:r>
            <a:r>
              <a:rPr lang="en-US" baseline="0" dirty="0" smtClean="0"/>
              <a:t> Profiles are available through the mapping tool.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profile gives you a small map of the area – Demographic data and Indicator data is available at Regional, Municipal, and Neighbourhood levels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Under Indicators what is highlighted in RED means that it requires attention. So in this example EDI and Income inequality are two indicators that need to be addressed in this neighbourhood.</a:t>
            </a:r>
            <a:endParaRPr lang="en-US" dirty="0" smtClean="0"/>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25</a:t>
            </a:fld>
            <a:endParaRPr lang="en-US"/>
          </a:p>
        </p:txBody>
      </p:sp>
    </p:spTree>
    <p:extLst>
      <p:ext uri="{BB962C8B-B14F-4D97-AF65-F5344CB8AC3E}">
        <p14:creationId xmlns:p14="http://schemas.microsoft.com/office/powerpoint/2010/main" val="133093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Assets are also listed –</a:t>
            </a:r>
            <a:r>
              <a:rPr lang="en-US" baseline="0" dirty="0" smtClean="0"/>
              <a:t> and they appear in the map and in the neighbourhood profile</a:t>
            </a:r>
            <a:endParaRPr lang="en-US" dirty="0" smtClean="0"/>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26</a:t>
            </a:fld>
            <a:endParaRPr lang="en-US"/>
          </a:p>
        </p:txBody>
      </p:sp>
    </p:spTree>
    <p:extLst>
      <p:ext uri="{BB962C8B-B14F-4D97-AF65-F5344CB8AC3E}">
        <p14:creationId xmlns:p14="http://schemas.microsoft.com/office/powerpoint/2010/main" val="3221020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B784794-4FC9-4393-934C-CB1B64F66580}" type="slidenum">
              <a:rPr lang="en-US"/>
              <a:pPr/>
              <a:t>27</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74891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a:t>
            </a:r>
            <a:r>
              <a:rPr lang="en-US" baseline="0" dirty="0" smtClean="0"/>
              <a:t> what types of projects have been funded and have broken them down in the following categories:</a:t>
            </a:r>
            <a:endParaRPr lang="en-US" dirty="0" smtClean="0"/>
          </a:p>
          <a:p>
            <a:endParaRPr lang="en-US" dirty="0" smtClean="0"/>
          </a:p>
          <a:p>
            <a:r>
              <a:rPr lang="en-US" dirty="0" smtClean="0"/>
              <a:t>Short</a:t>
            </a:r>
            <a:r>
              <a:rPr lang="en-US" baseline="0" dirty="0" smtClean="0"/>
              <a:t> Term Projects – one time issuance of a benefit (e.g. School backpack or Grocery voucher)</a:t>
            </a:r>
          </a:p>
          <a:p>
            <a:r>
              <a:rPr lang="en-US" baseline="0" dirty="0" smtClean="0"/>
              <a:t>Long Term Projects – benefits from the project are long lasting for the individual (e.g. Educational program for children or Life Skills training for adults)</a:t>
            </a:r>
          </a:p>
          <a:p>
            <a:r>
              <a:rPr lang="en-US" baseline="0" dirty="0" smtClean="0"/>
              <a:t>Neighbourhood Infrastructure – projects that provide added infrastructure to a neighbourhood that will last long after the project is completed (e.g. Community Gardens or Food-bank kitchen)</a:t>
            </a:r>
          </a:p>
          <a:p>
            <a:r>
              <a:rPr lang="en-US" baseline="0" dirty="0" smtClean="0"/>
              <a:t>Community Development – projects that develops a communities capacity for change and improvements (e.g. volunteer development programs or awareness programs)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can see</a:t>
            </a:r>
            <a:r>
              <a:rPr lang="en-US" baseline="0" dirty="0" smtClean="0"/>
              <a:t> in the chart that i</a:t>
            </a:r>
            <a:r>
              <a:rPr lang="en-US" dirty="0" smtClean="0"/>
              <a:t>n 2008 the majority of projects were for Back to School backpacks, Winter Clothing,</a:t>
            </a:r>
            <a:r>
              <a:rPr lang="en-US" baseline="0" dirty="0" smtClean="0"/>
              <a:t> Grocery Vouchers, Utility Funds and Transportation passes – this was the initial ask when the back to school and winter clothing allowances were cancelled by the Province for people on assistance. The scope then changed to projects aimed at improving the lives of individuals by teaching skills or improving education.</a:t>
            </a:r>
            <a:endParaRPr lang="en-US" dirty="0" smtClean="0"/>
          </a:p>
        </p:txBody>
      </p:sp>
      <p:sp>
        <p:nvSpPr>
          <p:cNvPr id="4" name="Slide Number Placeholder 3"/>
          <p:cNvSpPr>
            <a:spLocks noGrp="1"/>
          </p:cNvSpPr>
          <p:nvPr>
            <p:ph type="sldNum" sz="quarter" idx="10"/>
          </p:nvPr>
        </p:nvSpPr>
        <p:spPr/>
        <p:txBody>
          <a:bodyPr/>
          <a:lstStyle/>
          <a:p>
            <a:fld id="{C494452F-DA2A-4867-A90C-6299B2361F87}" type="slidenum">
              <a:rPr lang="en-US" smtClean="0"/>
              <a:t>28</a:t>
            </a:fld>
            <a:endParaRPr lang="en-US"/>
          </a:p>
        </p:txBody>
      </p:sp>
    </p:spTree>
    <p:extLst>
      <p:ext uri="{BB962C8B-B14F-4D97-AF65-F5344CB8AC3E}">
        <p14:creationId xmlns:p14="http://schemas.microsoft.com/office/powerpoint/2010/main" val="2207964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NPI</a:t>
            </a:r>
            <a:r>
              <a:rPr lang="en-US" sz="1200" b="0" i="0" u="none" strike="noStrike" kern="1200" baseline="0" dirty="0" smtClean="0">
                <a:solidFill>
                  <a:schemeClr val="tx1"/>
                </a:solidFill>
                <a:effectLst/>
                <a:latin typeface="+mn-lt"/>
                <a:ea typeface="+mn-ea"/>
                <a:cs typeface="+mn-cs"/>
              </a:rPr>
              <a:t> also measures the number of people that is served by projects and some of the activities created in communities. </a:t>
            </a:r>
            <a:r>
              <a:rPr lang="en-US" sz="1200" b="0" i="0" u="none" strike="noStrike" kern="1200" dirty="0" smtClean="0">
                <a:solidFill>
                  <a:schemeClr val="tx1"/>
                </a:solidFill>
                <a:effectLst/>
                <a:latin typeface="+mn-lt"/>
                <a:ea typeface="+mn-ea"/>
                <a:cs typeface="+mn-cs"/>
              </a:rPr>
              <a:t>We receive this information from the agencies</a:t>
            </a:r>
            <a:r>
              <a:rPr lang="en-US" sz="1200" b="0" i="0" u="none" strike="noStrike" kern="1200" baseline="0" dirty="0" smtClean="0">
                <a:solidFill>
                  <a:schemeClr val="tx1"/>
                </a:solidFill>
                <a:effectLst/>
                <a:latin typeface="+mn-lt"/>
                <a:ea typeface="+mn-ea"/>
                <a:cs typeface="+mn-cs"/>
              </a:rPr>
              <a:t> providing the services</a:t>
            </a:r>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Units of Service</a:t>
            </a:r>
            <a:r>
              <a:rPr lang="en-US" sz="1200" dirty="0" smtClean="0"/>
              <a:t> </a:t>
            </a:r>
            <a:r>
              <a:rPr lang="en-US" sz="1200" b="0" i="0" u="none" strike="noStrike" kern="1200" dirty="0" smtClean="0">
                <a:solidFill>
                  <a:schemeClr val="tx1"/>
                </a:solidFill>
                <a:effectLst/>
                <a:latin typeface="+mn-lt"/>
                <a:ea typeface="+mn-ea"/>
                <a:cs typeface="+mn-cs"/>
              </a:rPr>
              <a:t>Transportation</a:t>
            </a:r>
            <a:r>
              <a:rPr lang="en-US" sz="1200" dirty="0" smtClean="0"/>
              <a:t> </a:t>
            </a:r>
            <a:r>
              <a:rPr lang="en-US" sz="1200" b="0" i="0" u="none" strike="noStrike" kern="1200" dirty="0" smtClean="0">
                <a:solidFill>
                  <a:schemeClr val="tx1"/>
                </a:solidFill>
                <a:effectLst/>
                <a:latin typeface="+mn-lt"/>
                <a:ea typeface="+mn-ea"/>
                <a:cs typeface="+mn-cs"/>
              </a:rPr>
              <a:t>Income/Employment</a:t>
            </a:r>
            <a:r>
              <a:rPr lang="en-US" sz="1200" dirty="0" smtClean="0"/>
              <a:t> </a:t>
            </a:r>
            <a:r>
              <a:rPr lang="en-US" sz="1200" b="0" i="0" u="none" strike="noStrike" kern="1200" dirty="0" smtClean="0">
                <a:solidFill>
                  <a:schemeClr val="tx1"/>
                </a:solidFill>
                <a:effectLst/>
                <a:latin typeface="+mn-lt"/>
                <a:ea typeface="+mn-ea"/>
                <a:cs typeface="+mn-cs"/>
              </a:rPr>
              <a:t>Health/Activities</a:t>
            </a:r>
            <a:r>
              <a:rPr lang="en-US" sz="1200" dirty="0" smtClean="0"/>
              <a:t> </a:t>
            </a:r>
            <a:r>
              <a:rPr lang="en-US" sz="1200" b="0" i="0" u="none" strike="noStrike" kern="1200" dirty="0" smtClean="0">
                <a:solidFill>
                  <a:schemeClr val="tx1"/>
                </a:solidFill>
                <a:effectLst/>
                <a:latin typeface="+mn-lt"/>
                <a:ea typeface="+mn-ea"/>
                <a:cs typeface="+mn-cs"/>
              </a:rPr>
              <a:t>Shelter</a:t>
            </a:r>
            <a:r>
              <a:rPr lang="en-US" sz="1200" dirty="0" smtClean="0"/>
              <a:t> </a:t>
            </a:r>
            <a:r>
              <a:rPr lang="en-US" sz="1200" b="0" i="0" u="none" strike="noStrike" kern="1200" dirty="0" smtClean="0">
                <a:solidFill>
                  <a:schemeClr val="tx1"/>
                </a:solidFill>
                <a:effectLst/>
                <a:latin typeface="+mn-lt"/>
                <a:ea typeface="+mn-ea"/>
                <a:cs typeface="+mn-cs"/>
              </a:rPr>
              <a:t>Education</a:t>
            </a:r>
            <a:r>
              <a:rPr lang="en-US" sz="1200" dirty="0" smtClean="0"/>
              <a:t> </a:t>
            </a:r>
            <a:r>
              <a:rPr lang="en-US" sz="1200" b="0" i="0" u="none" strike="noStrike" kern="1200" dirty="0" smtClean="0">
                <a:solidFill>
                  <a:schemeClr val="tx1"/>
                </a:solidFill>
                <a:effectLst/>
                <a:latin typeface="+mn-lt"/>
                <a:ea typeface="+mn-ea"/>
                <a:cs typeface="+mn-cs"/>
              </a:rPr>
              <a:t>Other</a:t>
            </a:r>
            <a:r>
              <a:rPr lang="en-US" sz="1200" dirty="0" smtClean="0"/>
              <a:t> </a:t>
            </a: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29</a:t>
            </a:fld>
            <a:endParaRPr lang="en-US"/>
          </a:p>
        </p:txBody>
      </p:sp>
    </p:spTree>
    <p:extLst>
      <p:ext uri="{BB962C8B-B14F-4D97-AF65-F5344CB8AC3E}">
        <p14:creationId xmlns:p14="http://schemas.microsoft.com/office/powerpoint/2010/main" val="3155626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NPI has adopted the Sustainable Livelihoods measures (dates back to the 1980s and has been used worldwide)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 measurement tool. Sustainable Livelihoods measures improvement in terms of individual and household assets in five asset areas: personal, social, human, financial and physical. Assets refer to the resources, capacities and entitlements that individuals and households can draw upon. NPI aims to enhance household and individual assets in each of these areas as these assets are associated with pathways out of poverty.</a:t>
            </a: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30</a:t>
            </a:fld>
            <a:endParaRPr lang="en-US"/>
          </a:p>
        </p:txBody>
      </p:sp>
    </p:spTree>
    <p:extLst>
      <p:ext uri="{BB962C8B-B14F-4D97-AF65-F5344CB8AC3E}">
        <p14:creationId xmlns:p14="http://schemas.microsoft.com/office/powerpoint/2010/main" val="1745866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94452F-DA2A-4867-A90C-6299B2361F87}" type="slidenum">
              <a:rPr lang="en-US" smtClean="0"/>
              <a:t>31</a:t>
            </a:fld>
            <a:endParaRPr lang="en-US"/>
          </a:p>
        </p:txBody>
      </p:sp>
    </p:spTree>
    <p:extLst>
      <p:ext uri="{BB962C8B-B14F-4D97-AF65-F5344CB8AC3E}">
        <p14:creationId xmlns:p14="http://schemas.microsoft.com/office/powerpoint/2010/main" val="365827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0" i="0" u="none" strike="noStrike" kern="1200" baseline="0" dirty="0" smtClean="0">
                <a:solidFill>
                  <a:schemeClr val="tx1"/>
                </a:solidFill>
                <a:latin typeface="+mn-lt"/>
                <a:ea typeface="+mn-ea"/>
                <a:cs typeface="+mn-cs"/>
              </a:rPr>
              <a:t>Chart taken from </a:t>
            </a:r>
            <a:r>
              <a:rPr lang="en-CA" sz="1000" b="0" i="1" u="none" strike="noStrike" kern="1200" baseline="0" dirty="0" smtClean="0">
                <a:solidFill>
                  <a:schemeClr val="tx1"/>
                </a:solidFill>
                <a:latin typeface="+mn-lt"/>
                <a:ea typeface="+mn-ea"/>
                <a:cs typeface="+mn-cs"/>
              </a:rPr>
              <a:t>“A Compendium of </a:t>
            </a:r>
            <a:r>
              <a:rPr lang="en-CA" sz="1000" b="0" i="0" u="none" strike="noStrike" kern="1200" baseline="0" dirty="0" smtClean="0">
                <a:solidFill>
                  <a:schemeClr val="tx1"/>
                </a:solidFill>
                <a:latin typeface="+mn-lt"/>
                <a:ea typeface="+mn-ea"/>
                <a:cs typeface="+mn-cs"/>
              </a:rPr>
              <a:t>Poverty Reduction Strategies </a:t>
            </a:r>
            <a:r>
              <a:rPr lang="en-CA" sz="1000" b="0" i="1" u="none" strike="noStrike" kern="1200" baseline="0" dirty="0" smtClean="0">
                <a:solidFill>
                  <a:schemeClr val="tx1"/>
                </a:solidFill>
                <a:latin typeface="+mn-lt"/>
                <a:ea typeface="+mn-ea"/>
                <a:cs typeface="+mn-cs"/>
              </a:rPr>
              <a:t>and </a:t>
            </a:r>
            <a:r>
              <a:rPr lang="en-CA" sz="1000" b="0" i="0" u="none" strike="noStrike" kern="1200" baseline="0" dirty="0" smtClean="0">
                <a:solidFill>
                  <a:schemeClr val="tx1"/>
                </a:solidFill>
                <a:latin typeface="+mn-lt"/>
                <a:ea typeface="+mn-ea"/>
                <a:cs typeface="+mn-cs"/>
              </a:rPr>
              <a:t>Framework’ Copyright © 2009 Tamarack – An Institute for Community Engagement</a:t>
            </a:r>
          </a:p>
          <a:p>
            <a:r>
              <a:rPr lang="en-CA" sz="1000" b="0" i="0" u="none" strike="noStrike" kern="1200" baseline="0" dirty="0" smtClean="0">
                <a:solidFill>
                  <a:schemeClr val="tx1"/>
                </a:solidFill>
                <a:latin typeface="+mn-lt"/>
                <a:ea typeface="+mn-ea"/>
                <a:cs typeface="+mn-cs"/>
              </a:rPr>
              <a:t>s</a:t>
            </a:r>
            <a:r>
              <a:rPr lang="en-US" sz="1000" dirty="0" smtClean="0">
                <a:latin typeface="Calibri" pitchFamily="34" charset="0"/>
                <a:cs typeface="Calibri" pitchFamily="34" charset="0"/>
              </a:rPr>
              <a:t>http://tamarackcommunity.ca/downloads/vc/Poverty_Reduction_GL_042209.pdf – page 5</a:t>
            </a:r>
          </a:p>
          <a:p>
            <a:pPr>
              <a:spcBef>
                <a:spcPts val="1800"/>
              </a:spcBef>
            </a:pPr>
            <a:endParaRPr lang="en-US" sz="1200" dirty="0" smtClean="0">
              <a:latin typeface="Calibri" pitchFamily="34" charset="0"/>
              <a:cs typeface="Calibri" pitchFamily="34" charset="0"/>
            </a:endParaRPr>
          </a:p>
          <a:p>
            <a:pPr>
              <a:spcBef>
                <a:spcPts val="1800"/>
              </a:spcBef>
            </a:pPr>
            <a:r>
              <a:rPr lang="en-US" sz="1200" dirty="0" smtClean="0">
                <a:latin typeface="Calibri" pitchFamily="34" charset="0"/>
                <a:cs typeface="Calibri" pitchFamily="34" charset="0"/>
              </a:rPr>
              <a:t>There are different ways of looking at poverty – Absolute – Relative – as Dependence</a:t>
            </a:r>
            <a:r>
              <a:rPr lang="en-US" sz="1200" baseline="0" dirty="0" smtClean="0">
                <a:latin typeface="Calibri" pitchFamily="34" charset="0"/>
                <a:cs typeface="Calibri" pitchFamily="34" charset="0"/>
              </a:rPr>
              <a:t> – as Exclusion – as Capabilities Deprivation – or as Presence of Inhibitors . There is more to poverty than just lack of money!</a:t>
            </a:r>
            <a:endParaRPr lang="en-US" sz="1200" dirty="0" smtClean="0">
              <a:latin typeface="Calibri" pitchFamily="34" charset="0"/>
              <a:cs typeface="Calibri" pitchFamily="34" charset="0"/>
            </a:endParaRPr>
          </a:p>
          <a:p>
            <a:pPr>
              <a:spcBef>
                <a:spcPts val="1800"/>
              </a:spcBef>
            </a:pPr>
            <a:r>
              <a:rPr lang="en-US" sz="1200" dirty="0" smtClean="0">
                <a:latin typeface="Calibri" pitchFamily="34" charset="0"/>
                <a:cs typeface="Calibri" pitchFamily="34" charset="0"/>
              </a:rPr>
              <a:t>But we use a number of different things to help us to </a:t>
            </a:r>
            <a:r>
              <a:rPr lang="en-US" dirty="0" smtClean="0">
                <a:latin typeface="Calibri" pitchFamily="34" charset="0"/>
                <a:cs typeface="Calibri" pitchFamily="34" charset="0"/>
              </a:rPr>
              <a:t>quantify and define poverty.  For example, we know that individuals in need of social services have to meet some threshold of poverty defined by their low income.</a:t>
            </a:r>
            <a:r>
              <a:rPr lang="en-US" sz="1200" dirty="0" smtClean="0">
                <a:latin typeface="Calibri" pitchFamily="34" charset="0"/>
                <a:cs typeface="Calibri" pitchFamily="34" charset="0"/>
              </a:rPr>
              <a:t> </a:t>
            </a:r>
          </a:p>
        </p:txBody>
      </p:sp>
      <p:sp>
        <p:nvSpPr>
          <p:cNvPr id="4" name="Slide Number Placeholder 3"/>
          <p:cNvSpPr>
            <a:spLocks noGrp="1"/>
          </p:cNvSpPr>
          <p:nvPr>
            <p:ph type="sldNum" sz="quarter" idx="10"/>
          </p:nvPr>
        </p:nvSpPr>
        <p:spPr/>
        <p:txBody>
          <a:bodyPr/>
          <a:lstStyle/>
          <a:p>
            <a:fld id="{C494452F-DA2A-4867-A90C-6299B2361F87}" type="slidenum">
              <a:rPr lang="en-US" smtClean="0"/>
              <a:t>3</a:t>
            </a:fld>
            <a:endParaRPr lang="en-US"/>
          </a:p>
        </p:txBody>
      </p:sp>
    </p:spTree>
    <p:extLst>
      <p:ext uri="{BB962C8B-B14F-4D97-AF65-F5344CB8AC3E}">
        <p14:creationId xmlns:p14="http://schemas.microsoft.com/office/powerpoint/2010/main" val="1655772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MSC was started in 1996 – used in third world countries to monitor the impact of programs in people’s lives</a:t>
            </a:r>
          </a:p>
          <a:p>
            <a:r>
              <a:rPr lang="en-US" dirty="0" smtClean="0"/>
              <a:t>Funded</a:t>
            </a:r>
            <a:r>
              <a:rPr lang="en-US" baseline="0" dirty="0" smtClean="0"/>
              <a:t> agencies need to complete the template and provide the testimonial information.</a:t>
            </a:r>
          </a:p>
          <a:p>
            <a:endParaRPr lang="en-US" dirty="0" smtClean="0"/>
          </a:p>
          <a:p>
            <a:r>
              <a:rPr lang="en-US" sz="1200" b="0" i="0" u="none" strike="noStrike" kern="1200" dirty="0" smtClean="0">
                <a:solidFill>
                  <a:schemeClr val="tx1"/>
                </a:solidFill>
                <a:effectLst/>
                <a:latin typeface="+mn-lt"/>
                <a:ea typeface="+mn-ea"/>
                <a:cs typeface="+mn-cs"/>
              </a:rPr>
              <a:t>•  If you serve up to 40 clients, you will need to provide testimonials from 50% of the people served up to a total of 20 testimonials. </a:t>
            </a:r>
          </a:p>
          <a:p>
            <a:r>
              <a:rPr lang="en-US" sz="1200" b="0" i="0" u="none" strike="noStrike" kern="1200" dirty="0" smtClean="0">
                <a:solidFill>
                  <a:schemeClr val="tx1"/>
                </a:solidFill>
                <a:effectLst/>
                <a:latin typeface="+mn-lt"/>
                <a:ea typeface="+mn-ea"/>
                <a:cs typeface="+mn-cs"/>
              </a:rPr>
              <a:t>•  If you serve over 41 clients, you will need to provide testimonials from 10% of the people served with a minimum of 20 testimonials and maximum of 40.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It is essential that you use the format below when collecting a testimonial.  We have provided a form (Most Significant Change Form) along with this report for you to use when collecting testimonials.  After you collect the forms, you will need to type the responses into the spaces below.  The quality of your testimonials is important.  Testimonials must be from people benefitting from the program and not staff or those implementing the program. </a:t>
            </a:r>
            <a:endParaRPr lang="en-US" dirty="0"/>
          </a:p>
        </p:txBody>
      </p:sp>
      <p:sp>
        <p:nvSpPr>
          <p:cNvPr id="4" name="Slide Number Placeholder 3"/>
          <p:cNvSpPr>
            <a:spLocks noGrp="1"/>
          </p:cNvSpPr>
          <p:nvPr>
            <p:ph type="sldNum" sz="quarter" idx="10"/>
          </p:nvPr>
        </p:nvSpPr>
        <p:spPr/>
        <p:txBody>
          <a:bodyPr/>
          <a:lstStyle/>
          <a:p>
            <a:fld id="{C494452F-DA2A-4867-A90C-6299B2361F87}" type="slidenum">
              <a:rPr lang="en-US" smtClean="0"/>
              <a:t>32</a:t>
            </a:fld>
            <a:endParaRPr lang="en-US"/>
          </a:p>
        </p:txBody>
      </p:sp>
    </p:spTree>
    <p:extLst>
      <p:ext uri="{BB962C8B-B14F-4D97-AF65-F5344CB8AC3E}">
        <p14:creationId xmlns:p14="http://schemas.microsoft.com/office/powerpoint/2010/main" val="2193678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The analysis is completed by a third party assessor. They go</a:t>
            </a:r>
            <a:r>
              <a:rPr lang="en-US" baseline="0" dirty="0" smtClean="0"/>
              <a:t> through all of the testimonials and check-off how many times one of the assets is improved.</a:t>
            </a:r>
            <a:endParaRPr lang="en-US" dirty="0" smtClean="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494452F-DA2A-4867-A90C-6299B2361F87}" type="slidenum">
              <a:rPr lang="en-US" smtClean="0"/>
              <a:t>33</a:t>
            </a:fld>
            <a:endParaRPr lang="en-US"/>
          </a:p>
        </p:txBody>
      </p:sp>
    </p:spTree>
    <p:extLst>
      <p:ext uri="{BB962C8B-B14F-4D97-AF65-F5344CB8AC3E}">
        <p14:creationId xmlns:p14="http://schemas.microsoft.com/office/powerpoint/2010/main" val="2606391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then measured by funding cycle.</a:t>
            </a:r>
            <a:endParaRPr lang="en-US" dirty="0"/>
          </a:p>
        </p:txBody>
      </p:sp>
      <p:sp>
        <p:nvSpPr>
          <p:cNvPr id="4" name="Slide Number Placeholder 3"/>
          <p:cNvSpPr>
            <a:spLocks noGrp="1"/>
          </p:cNvSpPr>
          <p:nvPr>
            <p:ph type="sldNum" sz="quarter" idx="10"/>
          </p:nvPr>
        </p:nvSpPr>
        <p:spPr/>
        <p:txBody>
          <a:bodyPr/>
          <a:lstStyle/>
          <a:p>
            <a:fld id="{45FE05A0-000D-45F5-9748-FE069630A7DE}" type="slidenum">
              <a:rPr lang="en-US" smtClean="0"/>
              <a:t>34</a:t>
            </a:fld>
            <a:endParaRPr lang="en-US"/>
          </a:p>
        </p:txBody>
      </p:sp>
    </p:spTree>
    <p:extLst>
      <p:ext uri="{BB962C8B-B14F-4D97-AF65-F5344CB8AC3E}">
        <p14:creationId xmlns:p14="http://schemas.microsoft.com/office/powerpoint/2010/main" val="3504066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year (Funding Cycle)</a:t>
            </a:r>
            <a:endParaRPr lang="en-US" dirty="0"/>
          </a:p>
        </p:txBody>
      </p:sp>
      <p:sp>
        <p:nvSpPr>
          <p:cNvPr id="4" name="Slide Number Placeholder 3"/>
          <p:cNvSpPr>
            <a:spLocks noGrp="1"/>
          </p:cNvSpPr>
          <p:nvPr>
            <p:ph type="sldNum" sz="quarter" idx="10"/>
          </p:nvPr>
        </p:nvSpPr>
        <p:spPr/>
        <p:txBody>
          <a:bodyPr/>
          <a:lstStyle/>
          <a:p>
            <a:fld id="{45FE05A0-000D-45F5-9748-FE069630A7DE}" type="slidenum">
              <a:rPr lang="en-US" smtClean="0"/>
              <a:t>35</a:t>
            </a:fld>
            <a:endParaRPr lang="en-US"/>
          </a:p>
        </p:txBody>
      </p:sp>
    </p:spTree>
    <p:extLst>
      <p:ext uri="{BB962C8B-B14F-4D97-AF65-F5344CB8AC3E}">
        <p14:creationId xmlns:p14="http://schemas.microsoft.com/office/powerpoint/2010/main" val="2824057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information we create Project review scorecards. These</a:t>
            </a:r>
            <a:r>
              <a:rPr lang="en-US" baseline="0" dirty="0" smtClean="0"/>
              <a:t> Project Reviews are incorporated in Council Reports. They include agency, project name &amp; description, municipality &amp; neighbourhood, number served, contract requirements (meet or unmet), and an impact statement.</a:t>
            </a:r>
          </a:p>
        </p:txBody>
      </p:sp>
      <p:sp>
        <p:nvSpPr>
          <p:cNvPr id="4" name="Slide Number Placeholder 3"/>
          <p:cNvSpPr>
            <a:spLocks noGrp="1"/>
          </p:cNvSpPr>
          <p:nvPr>
            <p:ph type="sldNum" sz="quarter" idx="10"/>
          </p:nvPr>
        </p:nvSpPr>
        <p:spPr/>
        <p:txBody>
          <a:bodyPr/>
          <a:lstStyle/>
          <a:p>
            <a:fld id="{C494452F-DA2A-4867-A90C-6299B2361F87}" type="slidenum">
              <a:rPr lang="en-US" smtClean="0"/>
              <a:t>37</a:t>
            </a:fld>
            <a:endParaRPr lang="en-US"/>
          </a:p>
        </p:txBody>
      </p:sp>
    </p:spTree>
    <p:extLst>
      <p:ext uri="{BB962C8B-B14F-4D97-AF65-F5344CB8AC3E}">
        <p14:creationId xmlns:p14="http://schemas.microsoft.com/office/powerpoint/2010/main" val="1356877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baseline="0" dirty="0" smtClean="0"/>
              <a:t>In 2013 NPI was given the </a:t>
            </a:r>
            <a:r>
              <a:rPr lang="en-US" sz="1050" kern="1200" dirty="0" smtClean="0">
                <a:solidFill>
                  <a:schemeClr val="tx1"/>
                </a:solidFill>
                <a:effectLst/>
                <a:latin typeface="+mn-lt"/>
                <a:ea typeface="+mn-ea"/>
                <a:cs typeface="+mn-cs"/>
              </a:rPr>
              <a:t>Urban Leadership Prosperity and Renewal award from the Canadian Urban Institute.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5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kern="1200" baseline="0" dirty="0" smtClean="0">
                <a:solidFill>
                  <a:schemeClr val="tx1"/>
                </a:solidFill>
                <a:effectLst/>
                <a:latin typeface="+mn-lt"/>
                <a:ea typeface="+mn-ea"/>
                <a:cs typeface="+mn-cs"/>
              </a:rPr>
              <a:t>We didn’t do this to win awards but it is nice to be recognized by a national institution.</a:t>
            </a:r>
            <a:endParaRPr lang="en-US" sz="1050" baseline="0" dirty="0" smtClean="0"/>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38</a:t>
            </a:fld>
            <a:endParaRPr lang="en-US"/>
          </a:p>
        </p:txBody>
      </p:sp>
    </p:spTree>
    <p:extLst>
      <p:ext uri="{BB962C8B-B14F-4D97-AF65-F5344CB8AC3E}">
        <p14:creationId xmlns:p14="http://schemas.microsoft.com/office/powerpoint/2010/main" val="79289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94452F-DA2A-4867-A90C-6299B2361F87}" type="slidenum">
              <a:rPr lang="en-US" smtClean="0"/>
              <a:t>4</a:t>
            </a:fld>
            <a:endParaRPr lang="en-US"/>
          </a:p>
        </p:txBody>
      </p:sp>
    </p:spTree>
    <p:extLst>
      <p:ext uri="{BB962C8B-B14F-4D97-AF65-F5344CB8AC3E}">
        <p14:creationId xmlns:p14="http://schemas.microsoft.com/office/powerpoint/2010/main" val="3837270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350" rtl="0" eaLnBrk="0" fontAlgn="base" latinLnBrk="0" hangingPunct="0">
              <a:lnSpc>
                <a:spcPct val="100000"/>
              </a:lnSpc>
              <a:spcBef>
                <a:spcPct val="30000"/>
              </a:spcBef>
              <a:spcAft>
                <a:spcPct val="0"/>
              </a:spcAft>
              <a:buClrTx/>
              <a:buSzTx/>
              <a:buFontTx/>
              <a:buNone/>
              <a:tabLst/>
              <a:defRPr/>
            </a:pPr>
            <a:r>
              <a:rPr lang="en-US" sz="1200" dirty="0" smtClean="0">
                <a:latin typeface="Calibri" pitchFamily="34" charset="0"/>
                <a:cs typeface="Calibri" pitchFamily="34" charset="0"/>
              </a:rPr>
              <a:t>NPI follows the recommendations made in the report: “</a:t>
            </a:r>
            <a:r>
              <a:rPr lang="en-US" sz="1200" i="1" dirty="0" smtClean="0">
                <a:latin typeface="Calibri" pitchFamily="34" charset="0"/>
                <a:cs typeface="Calibri" pitchFamily="34" charset="0"/>
              </a:rPr>
              <a:t>Legacy of Poverty?  Addressing Cycles of Poverty &amp; The Impact on Child Health in Niagara Region</a:t>
            </a:r>
            <a:r>
              <a:rPr lang="en-US" sz="1200" dirty="0" smtClean="0">
                <a:latin typeface="Calibri" pitchFamily="34" charset="0"/>
                <a:cs typeface="Calibri" pitchFamily="34" charset="0"/>
              </a:rPr>
              <a:t>” released in 2007; and in 2011, the report was updated with “</a:t>
            </a:r>
            <a:r>
              <a:rPr lang="en-US" sz="1200" i="1" dirty="0" smtClean="0">
                <a:latin typeface="Calibri" pitchFamily="34" charset="0"/>
                <a:cs typeface="Calibri" pitchFamily="34" charset="0"/>
              </a:rPr>
              <a:t>Building a New Legacy: Increasing Prosperity for Niagara Residents by Improving the Quality of Neighbourhood Life”, </a:t>
            </a:r>
            <a:r>
              <a:rPr lang="en-US" sz="1200" dirty="0" smtClean="0">
                <a:latin typeface="Calibri" pitchFamily="34" charset="0"/>
                <a:cs typeface="Calibri" pitchFamily="34" charset="0"/>
              </a:rPr>
              <a:t>renewing the framework for annual NPI investment</a:t>
            </a:r>
          </a:p>
          <a:p>
            <a:pPr defTabSz="914350" eaLnBrk="0" fontAlgn="base" hangingPunct="0">
              <a:spcBef>
                <a:spcPct val="30000"/>
              </a:spcBef>
              <a:spcAft>
                <a:spcPct val="0"/>
              </a:spcAft>
              <a:defRPr/>
            </a:pPr>
            <a:endParaRPr lang="en-US" dirty="0" smtClean="0"/>
          </a:p>
          <a:p>
            <a:pPr defTabSz="914350" eaLnBrk="0" fontAlgn="base" hangingPunct="0">
              <a:spcBef>
                <a:spcPct val="30000"/>
              </a:spcBef>
              <a:spcAft>
                <a:spcPct val="0"/>
              </a:spcAft>
              <a:defRPr/>
            </a:pPr>
            <a:r>
              <a:rPr lang="en-US" dirty="0" smtClean="0"/>
              <a:t>The broad recommendations in these</a:t>
            </a:r>
            <a:r>
              <a:rPr lang="en-US" baseline="0" dirty="0" smtClean="0"/>
              <a:t> </a:t>
            </a:r>
            <a:r>
              <a:rPr lang="en-US" dirty="0" smtClean="0"/>
              <a:t>reports sets the</a:t>
            </a:r>
            <a:r>
              <a:rPr lang="en-US" baseline="0" dirty="0" smtClean="0"/>
              <a:t> context for funding initiatives. Projects must demonstrate how they address at least one of the following:</a:t>
            </a:r>
            <a:endParaRPr lang="en-US" dirty="0" smtClean="0"/>
          </a:p>
          <a:p>
            <a:pPr defTabSz="914350" eaLnBrk="0" fontAlgn="base" hangingPunct="0">
              <a:spcBef>
                <a:spcPct val="30000"/>
              </a:spcBef>
              <a:spcAft>
                <a:spcPct val="0"/>
              </a:spcAft>
              <a:defRPr/>
            </a:pPr>
            <a:endParaRPr lang="en-US" dirty="0" smtClean="0"/>
          </a:p>
          <a:p>
            <a:pPr marL="228587" indent="-228587" defTabSz="914350" eaLnBrk="0" fontAlgn="base" hangingPunct="0">
              <a:spcBef>
                <a:spcPct val="30000"/>
              </a:spcBef>
              <a:spcAft>
                <a:spcPct val="0"/>
              </a:spcAft>
              <a:buFont typeface="+mj-lt"/>
              <a:buAutoNum type="arabicPeriod"/>
              <a:defRPr/>
            </a:pPr>
            <a:r>
              <a:rPr lang="en-US" b="1" dirty="0" smtClean="0"/>
              <a:t>Reduce poverty through advocacy </a:t>
            </a:r>
            <a:r>
              <a:rPr lang="en-US" dirty="0" smtClean="0"/>
              <a:t>– Proposals to create opportunities for communities of practice to occur (such as community development activities; multi-</a:t>
            </a:r>
            <a:r>
              <a:rPr lang="en-US" dirty="0" err="1" smtClean="0"/>
              <a:t>sectoral</a:t>
            </a:r>
            <a:r>
              <a:rPr lang="en-US" dirty="0" smtClean="0"/>
              <a:t> agency collaborations, etc.) in order to improve service delivery.</a:t>
            </a:r>
          </a:p>
          <a:p>
            <a:pPr marL="228587" indent="-228587" defTabSz="914350" eaLnBrk="0" fontAlgn="base" hangingPunct="0">
              <a:spcBef>
                <a:spcPct val="30000"/>
              </a:spcBef>
              <a:spcAft>
                <a:spcPct val="0"/>
              </a:spcAft>
              <a:buFont typeface="+mj-lt"/>
              <a:buAutoNum type="arabicPeriod"/>
              <a:defRPr/>
            </a:pPr>
            <a:r>
              <a:rPr lang="en-US" b="1" dirty="0" smtClean="0"/>
              <a:t>Appropriate supports which address the broader determinants of health for adults </a:t>
            </a:r>
            <a:r>
              <a:rPr lang="en-US" dirty="0" smtClean="0"/>
              <a:t>– Proposals to offer meaningful engagement opportunities to enhance opportunities for social inclusion.</a:t>
            </a:r>
          </a:p>
          <a:p>
            <a:pPr marL="228587" indent="-228587" defTabSz="914350" eaLnBrk="0" fontAlgn="base" hangingPunct="0">
              <a:spcBef>
                <a:spcPct val="30000"/>
              </a:spcBef>
              <a:spcAft>
                <a:spcPct val="0"/>
              </a:spcAft>
              <a:buFont typeface="+mj-lt"/>
              <a:buAutoNum type="arabicPeriod"/>
              <a:defRPr/>
            </a:pPr>
            <a:r>
              <a:rPr lang="en-US" b="1" dirty="0" smtClean="0"/>
              <a:t>Mitigate the negative effects of low income on children and youth through programs and services </a:t>
            </a:r>
            <a:r>
              <a:rPr lang="en-US" dirty="0" smtClean="0"/>
              <a:t>– Proposals to show how projects will meaningfully engage people in poverty to address isolation and stigma.</a:t>
            </a:r>
          </a:p>
          <a:p>
            <a:pPr marL="228587" indent="-228587" defTabSz="914350" eaLnBrk="0" fontAlgn="base" hangingPunct="0">
              <a:spcBef>
                <a:spcPct val="30000"/>
              </a:spcBef>
              <a:spcAft>
                <a:spcPct val="0"/>
              </a:spcAft>
              <a:buFont typeface="+mj-lt"/>
              <a:buAutoNum type="arabicPeriod"/>
              <a:defRPr/>
            </a:pPr>
            <a:r>
              <a:rPr lang="en-US" b="1" dirty="0" smtClean="0"/>
              <a:t>Monitor our progress </a:t>
            </a:r>
            <a:r>
              <a:rPr lang="en-US" dirty="0" smtClean="0"/>
              <a:t>– Proposals to develop increased capacity and foster sustainable commitment from the community. </a:t>
            </a: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51002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experience, the tools, techniques, mechanisms are all interdependent elements necessary</a:t>
            </a:r>
            <a:r>
              <a:rPr lang="en-US" baseline="0" dirty="0" smtClean="0"/>
              <a:t> to move us from theory to action.</a:t>
            </a:r>
            <a:endParaRPr lang="en-US" dirty="0" smtClean="0"/>
          </a:p>
        </p:txBody>
      </p:sp>
      <p:sp>
        <p:nvSpPr>
          <p:cNvPr id="4" name="Slide Number Placeholder 3"/>
          <p:cNvSpPr>
            <a:spLocks noGrp="1"/>
          </p:cNvSpPr>
          <p:nvPr>
            <p:ph type="sldNum" sz="quarter" idx="10"/>
          </p:nvPr>
        </p:nvSpPr>
        <p:spPr/>
        <p:txBody>
          <a:bodyPr/>
          <a:lstStyle/>
          <a:p>
            <a:fld id="{C494452F-DA2A-4867-A90C-6299B2361F8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48656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we trying to accomplish through this funding – what is NPI’s goals…</a:t>
            </a:r>
          </a:p>
          <a:p>
            <a:endParaRPr lang="en-US" dirty="0" smtClean="0"/>
          </a:p>
          <a:p>
            <a:r>
              <a:rPr lang="en-US" dirty="0" smtClean="0"/>
              <a:t>NPI is based on data and analysis and issues funding in a calculated manner in order to ensure that funding is appropriately distributed to the areas of need. </a:t>
            </a: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7</a:t>
            </a:fld>
            <a:endParaRPr lang="en-US"/>
          </a:p>
        </p:txBody>
      </p:sp>
    </p:spTree>
    <p:extLst>
      <p:ext uri="{BB962C8B-B14F-4D97-AF65-F5344CB8AC3E}">
        <p14:creationId xmlns:p14="http://schemas.microsoft.com/office/powerpoint/2010/main" val="315562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baseline="0" dirty="0" smtClean="0"/>
              <a:t>So how can we help people in poverty to become more prosperous. NPI’s aim is to create better neighbourhoods, and help people improve their personal and social lives, physically, socially, and financially.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5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baseline="0" dirty="0" smtClean="0"/>
              <a:t>The Fremont Troll - Statue of a Troll gripping a Volkswagen.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5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baseline="0" dirty="0" smtClean="0"/>
              <a:t>The city of Seattle had a Neighbourhood Matching Fund – Jim </a:t>
            </a:r>
            <a:r>
              <a:rPr lang="en-US" sz="1050" baseline="0" dirty="0" err="1" smtClean="0"/>
              <a:t>Diers</a:t>
            </a:r>
            <a:r>
              <a:rPr lang="en-US" sz="1050" baseline="0" dirty="0" smtClean="0"/>
              <a:t> writes in his book ‘Neighbor Power’ – one of the first proposals was for a sculpture under a bridge in Seattle where there was illegal dumping and encampments, it was an unsightly section of the Fremont neighbourhood. So the people in the neighbourhood put in a proposal to build a sculpture under the bridge. There were three sculptures proposed – Larger than Life Construction Workers as tribute to the people who build the bridge; A large Throne (the area nickname was Hall of Giants); and a troll. Jim writes that when it came to voting he circled around the ballot boxes and voted repeatedly for the Construction Workers as it seemed the least objectionable. Cheating doesn’t pay and the troll won. When the mayor found out he told Jim “We can’t afford to maintain our streets. Don’t tell me we’re spending public funds on a troll”. The local newspaper wrote “If the people want bad art by majority vote, should public money be used to provide it?” It seemed that the powers that be didn’t want this built – but the neighbourhood did – they were daring in their conviction. As it was being built there was some early vandalism and the neighbours organized a troll patrol – on October 31</a:t>
            </a:r>
            <a:r>
              <a:rPr lang="en-US" sz="1050" baseline="30000" dirty="0" smtClean="0"/>
              <a:t>st</a:t>
            </a:r>
            <a:r>
              <a:rPr lang="en-US" sz="1050" baseline="0" dirty="0" smtClean="0"/>
              <a:t> they had </a:t>
            </a:r>
            <a:r>
              <a:rPr lang="en-US" sz="1050" baseline="0" dirty="0" err="1" smtClean="0"/>
              <a:t>Trolloween</a:t>
            </a:r>
            <a:r>
              <a:rPr lang="en-US" sz="1050" baseline="0" dirty="0" smtClean="0"/>
              <a:t> – to promote they painted giant footprints up and down the street as though the troll had been walking around the neighbourhood. </a:t>
            </a:r>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8</a:t>
            </a:fld>
            <a:endParaRPr lang="en-US"/>
          </a:p>
        </p:txBody>
      </p:sp>
    </p:spTree>
    <p:extLst>
      <p:ext uri="{BB962C8B-B14F-4D97-AF65-F5344CB8AC3E}">
        <p14:creationId xmlns:p14="http://schemas.microsoft.com/office/powerpoint/2010/main" val="79289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baseline="0" dirty="0" smtClean="0"/>
              <a:t>Once it was finished the Freemont Troll was and is a huge success and a tourist attraction for Seattle. People come from around the world to have their picture taken with the troll. It has garnered praise by the same newspaper that originally slammed it – they wrote “time to eat troll, [the troll has] a sullen grace and monstrously droll charm”. With the tourism also came economic benefits to the neighbourhood and the space under the bridge was cleaned up.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5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50" baseline="0" dirty="0" smtClean="0"/>
          </a:p>
        </p:txBody>
      </p:sp>
      <p:sp>
        <p:nvSpPr>
          <p:cNvPr id="4" name="Slide Number Placeholder 3"/>
          <p:cNvSpPr>
            <a:spLocks noGrp="1"/>
          </p:cNvSpPr>
          <p:nvPr>
            <p:ph type="sldNum" sz="quarter" idx="10"/>
          </p:nvPr>
        </p:nvSpPr>
        <p:spPr/>
        <p:txBody>
          <a:bodyPr/>
          <a:lstStyle/>
          <a:p>
            <a:pPr>
              <a:defRPr/>
            </a:pPr>
            <a:fld id="{635A3641-F5AB-44A3-BE49-F5B17304418E}" type="slidenum">
              <a:rPr lang="en-US" smtClean="0"/>
              <a:pPr>
                <a:defRPr/>
              </a:pPr>
              <a:t>9</a:t>
            </a:fld>
            <a:endParaRPr lang="en-US"/>
          </a:p>
        </p:txBody>
      </p:sp>
    </p:spTree>
    <p:extLst>
      <p:ext uri="{BB962C8B-B14F-4D97-AF65-F5344CB8AC3E}">
        <p14:creationId xmlns:p14="http://schemas.microsoft.com/office/powerpoint/2010/main" val="792896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N:\Lucy DeFazio\Leanne\958 NR Powerpoint templates\958 NR Powerpoint template 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5562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2BC11-3607-470D-BA18-BEB46717AD88}"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E9712-9639-4E1F-B3B6-7D6E0AA13532}" type="slidenum">
              <a:rPr lang="en-US" smtClean="0"/>
              <a:pPr/>
              <a:t>‹#›</a:t>
            </a:fld>
            <a:endParaRPr lang="en-US"/>
          </a:p>
        </p:txBody>
      </p:sp>
    </p:spTree>
    <p:extLst>
      <p:ext uri="{BB962C8B-B14F-4D97-AF65-F5344CB8AC3E}">
        <p14:creationId xmlns:p14="http://schemas.microsoft.com/office/powerpoint/2010/main" val="264297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2BC11-3607-470D-BA18-BEB46717AD88}"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E9712-9639-4E1F-B3B6-7D6E0AA13532}" type="slidenum">
              <a:rPr lang="en-US" smtClean="0"/>
              <a:pPr/>
              <a:t>‹#›</a:t>
            </a:fld>
            <a:endParaRPr lang="en-US"/>
          </a:p>
        </p:txBody>
      </p:sp>
    </p:spTree>
    <p:extLst>
      <p:ext uri="{BB962C8B-B14F-4D97-AF65-F5344CB8AC3E}">
        <p14:creationId xmlns:p14="http://schemas.microsoft.com/office/powerpoint/2010/main" val="35476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r>
              <a:rPr lang="en-US" smtClean="0"/>
              <a:t>www.becon.org</a:t>
            </a:r>
            <a:endParaRPr lang="en-US"/>
          </a:p>
        </p:txBody>
      </p:sp>
      <p:sp>
        <p:nvSpPr>
          <p:cNvPr id="27" name="Slide Number Placeholder 26"/>
          <p:cNvSpPr>
            <a:spLocks noGrp="1"/>
          </p:cNvSpPr>
          <p:nvPr>
            <p:ph type="sldNum" sz="quarter" idx="12"/>
          </p:nvPr>
        </p:nvSpPr>
        <p:spPr/>
        <p:txBody>
          <a:bodyPr/>
          <a:lstStyle/>
          <a:p>
            <a:pPr>
              <a:defRPr/>
            </a:pPr>
            <a:fld id="{27721FFA-3118-40FF-A9F1-1727849761B7}" type="slidenum">
              <a:rPr lang="en-US" smtClean="0"/>
              <a:pPr>
                <a:defRPr/>
              </a:pPr>
              <a:t>‹#›</a:t>
            </a:fld>
            <a:endParaRPr lang="en-US"/>
          </a:p>
        </p:txBody>
      </p:sp>
    </p:spTree>
    <p:extLst>
      <p:ext uri="{BB962C8B-B14F-4D97-AF65-F5344CB8AC3E}">
        <p14:creationId xmlns:p14="http://schemas.microsoft.com/office/powerpoint/2010/main" val="279329934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N:\Lucy DeFazio\Leanne\958 NR Powerpoint templates\958 NR Powerpoint template 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376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2BC11-3607-470D-BA18-BEB46717AD88}" type="datetimeFigureOut">
              <a:rPr lang="en-US" smtClean="0">
                <a:solidFill>
                  <a:prstClr val="black">
                    <a:tint val="75000"/>
                  </a:prstClr>
                </a:solidFill>
              </a:rPr>
              <a:pPr/>
              <a:t>6/8/2016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594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2BC11-3607-470D-BA18-BEB46717AD88}" type="datetimeFigureOut">
              <a:rPr lang="en-US" smtClean="0">
                <a:solidFill>
                  <a:prstClr val="black">
                    <a:tint val="75000"/>
                  </a:prstClr>
                </a:solidFill>
              </a:rPr>
              <a:pPr/>
              <a:t>6/8/2016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50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2BC11-3607-470D-BA18-BEB46717AD88}" type="datetimeFigureOut">
              <a:rPr lang="en-US" smtClean="0">
                <a:solidFill>
                  <a:prstClr val="black">
                    <a:tint val="75000"/>
                  </a:prstClr>
                </a:solidFill>
              </a:rPr>
              <a:pPr/>
              <a:t>6/8/2016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234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2BC11-3607-470D-BA18-BEB46717AD88}" type="datetimeFigureOut">
              <a:rPr lang="en-US" smtClean="0">
                <a:solidFill>
                  <a:prstClr val="black">
                    <a:tint val="75000"/>
                  </a:prstClr>
                </a:solidFill>
              </a:rPr>
              <a:pPr/>
              <a:t>6/8/2016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734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2BC11-3607-470D-BA18-BEB46717AD88}" type="datetimeFigureOut">
              <a:rPr lang="en-US" smtClean="0">
                <a:solidFill>
                  <a:prstClr val="black">
                    <a:tint val="75000"/>
                  </a:prstClr>
                </a:solidFill>
              </a:rPr>
              <a:pPr/>
              <a:t>6/8/2016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309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2BC11-3607-470D-BA18-BEB46717AD88}" type="datetimeFigureOut">
              <a:rPr lang="en-US" smtClean="0">
                <a:solidFill>
                  <a:prstClr val="black">
                    <a:tint val="75000"/>
                  </a:prstClr>
                </a:solidFill>
              </a:rPr>
              <a:pPr/>
              <a:t>6/8/2016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983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2BC11-3607-470D-BA18-BEB46717AD88}"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E9712-9639-4E1F-B3B6-7D6E0AA13532}" type="slidenum">
              <a:rPr lang="en-US" smtClean="0"/>
              <a:pPr/>
              <a:t>‹#›</a:t>
            </a:fld>
            <a:endParaRPr lang="en-US"/>
          </a:p>
        </p:txBody>
      </p:sp>
    </p:spTree>
    <p:extLst>
      <p:ext uri="{BB962C8B-B14F-4D97-AF65-F5344CB8AC3E}">
        <p14:creationId xmlns:p14="http://schemas.microsoft.com/office/powerpoint/2010/main" val="3974680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2BC11-3607-470D-BA18-BEB46717AD88}" type="datetimeFigureOut">
              <a:rPr lang="en-US" smtClean="0">
                <a:solidFill>
                  <a:prstClr val="black">
                    <a:tint val="75000"/>
                  </a:prstClr>
                </a:solidFill>
              </a:rPr>
              <a:pPr/>
              <a:t>6/8/2016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64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2BC11-3607-470D-BA18-BEB46717AD88}" type="datetimeFigureOut">
              <a:rPr lang="en-US" smtClean="0">
                <a:solidFill>
                  <a:prstClr val="black">
                    <a:tint val="75000"/>
                  </a:prstClr>
                </a:solidFill>
              </a:rPr>
              <a:pPr/>
              <a:t>6/8/2016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792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2BC11-3607-470D-BA18-BEB46717AD88}" type="datetimeFigureOut">
              <a:rPr lang="en-US" smtClean="0">
                <a:solidFill>
                  <a:prstClr val="black">
                    <a:tint val="75000"/>
                  </a:prstClr>
                </a:solidFill>
              </a:rPr>
              <a:pPr/>
              <a:t>6/8/2016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92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2BC11-3607-470D-BA18-BEB46717AD88}" type="datetimeFigureOut">
              <a:rPr lang="en-US" smtClean="0">
                <a:solidFill>
                  <a:prstClr val="black">
                    <a:tint val="75000"/>
                  </a:prstClr>
                </a:solidFill>
              </a:rPr>
              <a:pPr/>
              <a:t>6/8/2016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47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AED1CA-4F68-4FCE-9F4F-9EA5D49B488D}" type="datetimeFigureOut">
              <a:rPr lang="en-US" smtClean="0">
                <a:solidFill>
                  <a:prstClr val="black">
                    <a:tint val="75000"/>
                  </a:prstClr>
                </a:solidFill>
              </a:rPr>
              <a:pPr/>
              <a:t>6/8/2016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BAB8EA-A0EB-4573-9269-AFA159FF3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94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2BC11-3607-470D-BA18-BEB46717AD88}"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E9712-9639-4E1F-B3B6-7D6E0AA13532}" type="slidenum">
              <a:rPr lang="en-US" smtClean="0"/>
              <a:pPr/>
              <a:t>‹#›</a:t>
            </a:fld>
            <a:endParaRPr lang="en-US"/>
          </a:p>
        </p:txBody>
      </p:sp>
    </p:spTree>
    <p:extLst>
      <p:ext uri="{BB962C8B-B14F-4D97-AF65-F5344CB8AC3E}">
        <p14:creationId xmlns:p14="http://schemas.microsoft.com/office/powerpoint/2010/main" val="154364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2BC11-3607-470D-BA18-BEB46717AD88}" type="datetimeFigureOut">
              <a:rPr lang="en-US" smtClean="0"/>
              <a:pPr/>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E9712-9639-4E1F-B3B6-7D6E0AA13532}" type="slidenum">
              <a:rPr lang="en-US" smtClean="0"/>
              <a:pPr/>
              <a:t>‹#›</a:t>
            </a:fld>
            <a:endParaRPr lang="en-US"/>
          </a:p>
        </p:txBody>
      </p:sp>
    </p:spTree>
    <p:extLst>
      <p:ext uri="{BB962C8B-B14F-4D97-AF65-F5344CB8AC3E}">
        <p14:creationId xmlns:p14="http://schemas.microsoft.com/office/powerpoint/2010/main" val="278773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2BC11-3607-470D-BA18-BEB46717AD88}" type="datetimeFigureOut">
              <a:rPr lang="en-US" smtClean="0"/>
              <a:pPr/>
              <a:t>6/8/2016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E9712-9639-4E1F-B3B6-7D6E0AA13532}" type="slidenum">
              <a:rPr lang="en-US" smtClean="0"/>
              <a:pPr/>
              <a:t>‹#›</a:t>
            </a:fld>
            <a:endParaRPr lang="en-US"/>
          </a:p>
        </p:txBody>
      </p:sp>
    </p:spTree>
    <p:extLst>
      <p:ext uri="{BB962C8B-B14F-4D97-AF65-F5344CB8AC3E}">
        <p14:creationId xmlns:p14="http://schemas.microsoft.com/office/powerpoint/2010/main" val="153714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2BC11-3607-470D-BA18-BEB46717AD88}" type="datetimeFigureOut">
              <a:rPr lang="en-US" smtClean="0"/>
              <a:pPr/>
              <a:t>6/8/2016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E9712-9639-4E1F-B3B6-7D6E0AA13532}" type="slidenum">
              <a:rPr lang="en-US" smtClean="0"/>
              <a:pPr/>
              <a:t>‹#›</a:t>
            </a:fld>
            <a:endParaRPr lang="en-US"/>
          </a:p>
        </p:txBody>
      </p:sp>
    </p:spTree>
    <p:extLst>
      <p:ext uri="{BB962C8B-B14F-4D97-AF65-F5344CB8AC3E}">
        <p14:creationId xmlns:p14="http://schemas.microsoft.com/office/powerpoint/2010/main" val="236388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2BC11-3607-470D-BA18-BEB46717AD88}" type="datetimeFigureOut">
              <a:rPr lang="en-US" smtClean="0"/>
              <a:pPr/>
              <a:t>6/8/2016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E9712-9639-4E1F-B3B6-7D6E0AA13532}" type="slidenum">
              <a:rPr lang="en-US" smtClean="0"/>
              <a:pPr/>
              <a:t>‹#›</a:t>
            </a:fld>
            <a:endParaRPr lang="en-US"/>
          </a:p>
        </p:txBody>
      </p:sp>
    </p:spTree>
    <p:extLst>
      <p:ext uri="{BB962C8B-B14F-4D97-AF65-F5344CB8AC3E}">
        <p14:creationId xmlns:p14="http://schemas.microsoft.com/office/powerpoint/2010/main" val="147841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2BC11-3607-470D-BA18-BEB46717AD88}" type="datetimeFigureOut">
              <a:rPr lang="en-US" smtClean="0"/>
              <a:pPr/>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E9712-9639-4E1F-B3B6-7D6E0AA13532}" type="slidenum">
              <a:rPr lang="en-US" smtClean="0"/>
              <a:pPr/>
              <a:t>‹#›</a:t>
            </a:fld>
            <a:endParaRPr lang="en-US"/>
          </a:p>
        </p:txBody>
      </p:sp>
    </p:spTree>
    <p:extLst>
      <p:ext uri="{BB962C8B-B14F-4D97-AF65-F5344CB8AC3E}">
        <p14:creationId xmlns:p14="http://schemas.microsoft.com/office/powerpoint/2010/main" val="206910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2BC11-3607-470D-BA18-BEB46717AD88}" type="datetimeFigureOut">
              <a:rPr lang="en-US" smtClean="0"/>
              <a:pPr/>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E9712-9639-4E1F-B3B6-7D6E0AA13532}" type="slidenum">
              <a:rPr lang="en-US" smtClean="0"/>
              <a:pPr/>
              <a:t>‹#›</a:t>
            </a:fld>
            <a:endParaRPr lang="en-US"/>
          </a:p>
        </p:txBody>
      </p:sp>
    </p:spTree>
    <p:extLst>
      <p:ext uri="{BB962C8B-B14F-4D97-AF65-F5344CB8AC3E}">
        <p14:creationId xmlns:p14="http://schemas.microsoft.com/office/powerpoint/2010/main" val="358480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z="3600" b="1" dirty="0" smtClean="0">
                <a:solidFill>
                  <a:srgbClr val="006600"/>
                </a:solidFill>
                <a:latin typeface="Verdana" pitchFamily="34" charset="0"/>
              </a:rPr>
              <a:t/>
            </a:r>
            <a:br>
              <a:rPr lang="fr-FR" sz="3600" b="1" dirty="0" smtClean="0">
                <a:solidFill>
                  <a:srgbClr val="006600"/>
                </a:solidFill>
                <a:latin typeface="Verdana" pitchFamily="34" charset="0"/>
              </a:rPr>
            </a:br>
            <a:r>
              <a:rPr lang="fr-FR" sz="3600" b="1" dirty="0" smtClean="0">
                <a:solidFill>
                  <a:srgbClr val="006600"/>
                </a:solidFill>
                <a:latin typeface="Verdana" pitchFamily="34" charset="0"/>
              </a:rPr>
              <a:t/>
            </a:r>
            <a:br>
              <a:rPr lang="fr-FR" sz="3600" b="1" dirty="0" smtClean="0">
                <a:solidFill>
                  <a:srgbClr val="006600"/>
                </a:solidFill>
                <a:latin typeface="Verdana" pitchFamily="34" charset="0"/>
              </a:rPr>
            </a:br>
            <a:r>
              <a:rPr lang="fr-FR" sz="3600" b="1" dirty="0" err="1" smtClean="0">
                <a:solidFill>
                  <a:srgbClr val="006600"/>
                </a:solidFill>
                <a:latin typeface="Verdana" pitchFamily="34" charset="0"/>
              </a:rPr>
              <a:t>Welcome</a:t>
            </a:r>
            <a:r>
              <a:rPr lang="fr-FR" sz="3600" b="1" dirty="0" smtClean="0">
                <a:solidFill>
                  <a:srgbClr val="006600"/>
                </a:solidFill>
                <a:latin typeface="Verdana" pitchFamily="34" charset="0"/>
              </a:rPr>
              <a:t/>
            </a:r>
            <a:br>
              <a:rPr lang="fr-FR" sz="3600" b="1" dirty="0" smtClean="0">
                <a:solidFill>
                  <a:srgbClr val="006600"/>
                </a:solidFill>
                <a:latin typeface="Verdana" pitchFamily="34" charset="0"/>
              </a:rPr>
            </a:b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z="3600" b="1" i="1" dirty="0" smtClean="0">
                <a:solidFill>
                  <a:srgbClr val="006600"/>
                </a:solidFill>
                <a:latin typeface="Verdana" pitchFamily="34" charset="0"/>
              </a:rPr>
              <a:t>SAEO PD Day 2012</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2BC11-3607-470D-BA18-BEB46717AD88}" type="datetimeFigureOut">
              <a:rPr lang="en-US" smtClean="0"/>
              <a:pPr/>
              <a:t>6/8/2016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E9712-9639-4E1F-B3B6-7D6E0AA13532}" type="slidenum">
              <a:rPr lang="en-US" smtClean="0"/>
              <a:pPr/>
              <a:t>‹#›</a:t>
            </a:fld>
            <a:endParaRPr lang="en-US"/>
          </a:p>
        </p:txBody>
      </p:sp>
      <p:pic>
        <p:nvPicPr>
          <p:cNvPr id="7" name="Picture 2" descr="N:\Lucy DeFazio\Leanne\958 NR Powerpoint templates\958 NR Powerpoint template B.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22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60000"/>
              <a:lumOff val="4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z="3600" b="1" dirty="0" smtClean="0">
                <a:solidFill>
                  <a:srgbClr val="006600"/>
                </a:solidFill>
                <a:latin typeface="Verdana" pitchFamily="34" charset="0"/>
              </a:rPr>
              <a:t/>
            </a:r>
            <a:br>
              <a:rPr lang="fr-FR" sz="3600" b="1" dirty="0" smtClean="0">
                <a:solidFill>
                  <a:srgbClr val="006600"/>
                </a:solidFill>
                <a:latin typeface="Verdana" pitchFamily="34" charset="0"/>
              </a:rPr>
            </a:br>
            <a:r>
              <a:rPr lang="fr-FR" sz="3600" b="1" dirty="0" smtClean="0">
                <a:solidFill>
                  <a:srgbClr val="006600"/>
                </a:solidFill>
                <a:latin typeface="Verdana" pitchFamily="34" charset="0"/>
              </a:rPr>
              <a:t/>
            </a:r>
            <a:br>
              <a:rPr lang="fr-FR" sz="3600" b="1" dirty="0" smtClean="0">
                <a:solidFill>
                  <a:srgbClr val="006600"/>
                </a:solidFill>
                <a:latin typeface="Verdana" pitchFamily="34" charset="0"/>
              </a:rPr>
            </a:br>
            <a:r>
              <a:rPr lang="fr-FR" sz="3600" b="1" dirty="0" err="1" smtClean="0">
                <a:solidFill>
                  <a:srgbClr val="006600"/>
                </a:solidFill>
                <a:latin typeface="Verdana" pitchFamily="34" charset="0"/>
              </a:rPr>
              <a:t>Welcome</a:t>
            </a:r>
            <a:r>
              <a:rPr lang="fr-FR" sz="3600" b="1" dirty="0" smtClean="0">
                <a:solidFill>
                  <a:srgbClr val="006600"/>
                </a:solidFill>
                <a:latin typeface="Verdana" pitchFamily="34" charset="0"/>
              </a:rPr>
              <a:t/>
            </a:r>
            <a:br>
              <a:rPr lang="fr-FR" sz="3600" b="1" dirty="0" smtClean="0">
                <a:solidFill>
                  <a:srgbClr val="006600"/>
                </a:solidFill>
                <a:latin typeface="Verdana" pitchFamily="34" charset="0"/>
              </a:rPr>
            </a:b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z="3600" b="1" i="1" dirty="0" smtClean="0">
                <a:solidFill>
                  <a:srgbClr val="006600"/>
                </a:solidFill>
                <a:latin typeface="Verdana" pitchFamily="34" charset="0"/>
              </a:rPr>
              <a:t>SAEO PD Day 2012</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2BC11-3607-470D-BA18-BEB46717AD88}" type="datetimeFigureOut">
              <a:rPr lang="en-US" smtClean="0">
                <a:solidFill>
                  <a:prstClr val="black">
                    <a:tint val="75000"/>
                  </a:prstClr>
                </a:solidFill>
              </a:rPr>
              <a:pPr/>
              <a:t>6/8/2016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E9712-9639-4E1F-B3B6-7D6E0AA13532}" type="slidenum">
              <a:rPr lang="en-US" smtClean="0">
                <a:solidFill>
                  <a:prstClr val="black">
                    <a:tint val="75000"/>
                  </a:prstClr>
                </a:solidFill>
              </a:rPr>
              <a:pPr/>
              <a:t>‹#›</a:t>
            </a:fld>
            <a:endParaRPr lang="en-US">
              <a:solidFill>
                <a:prstClr val="black">
                  <a:tint val="75000"/>
                </a:prstClr>
              </a:solidFill>
            </a:endParaRPr>
          </a:p>
        </p:txBody>
      </p:sp>
      <p:pic>
        <p:nvPicPr>
          <p:cNvPr id="7" name="Picture 2" descr="N:\Lucy DeFazio\Leanne\958 NR Powerpoint templates\958 NR Powerpoint template B.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2420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60000"/>
              <a:lumOff val="4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maps-beta.niagararegion.ca/Partner/?viewer=npi"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1219200"/>
            <a:ext cx="8382000" cy="2127250"/>
          </a:xfrm>
        </p:spPr>
        <p:txBody>
          <a:bodyPr>
            <a:normAutofit fontScale="90000"/>
          </a:bodyPr>
          <a:lstStyle/>
          <a:p>
            <a:pPr eaLnBrk="1" hangingPunct="1"/>
            <a:r>
              <a:rPr lang="en-US" sz="5400" dirty="0" smtClean="0"/>
              <a:t>Niagara Prosperity Initiative</a:t>
            </a:r>
            <a:br>
              <a:rPr lang="en-US" sz="5400" dirty="0" smtClean="0"/>
            </a:br>
            <a:r>
              <a:rPr lang="en-US" sz="5400" dirty="0" smtClean="0"/>
              <a:t>Niagara Employment Network</a:t>
            </a:r>
          </a:p>
        </p:txBody>
      </p:sp>
      <p:sp>
        <p:nvSpPr>
          <p:cNvPr id="4099" name="Rectangle 3"/>
          <p:cNvSpPr>
            <a:spLocks noGrp="1" noChangeArrowheads="1"/>
          </p:cNvSpPr>
          <p:nvPr>
            <p:ph type="subTitle" idx="1"/>
          </p:nvPr>
        </p:nvSpPr>
        <p:spPr>
          <a:xfrm>
            <a:off x="533400" y="3657600"/>
            <a:ext cx="7854696" cy="1323536"/>
          </a:xfrm>
        </p:spPr>
        <p:txBody>
          <a:bodyPr>
            <a:normAutofit/>
          </a:bodyPr>
          <a:lstStyle/>
          <a:p>
            <a:pPr eaLnBrk="1" hangingPunct="1"/>
            <a:r>
              <a:rPr lang="en-US" sz="2600" dirty="0" smtClean="0">
                <a:latin typeface="Garamond" pitchFamily="18" charset="0"/>
              </a:rPr>
              <a:t>June 8, 2016</a:t>
            </a:r>
          </a:p>
          <a:p>
            <a:pPr eaLnBrk="1" hangingPunct="1"/>
            <a:endParaRPr lang="en-US" sz="800" dirty="0" smtClean="0"/>
          </a:p>
        </p:txBody>
      </p:sp>
    </p:spTree>
    <p:extLst>
      <p:ext uri="{BB962C8B-B14F-4D97-AF65-F5344CB8AC3E}">
        <p14:creationId xmlns:p14="http://schemas.microsoft.com/office/powerpoint/2010/main" val="3090694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4294967295"/>
          </p:nvPr>
        </p:nvPicPr>
        <p:blipFill>
          <a:blip r:embed="rId3" cstate="print"/>
          <a:srcRect/>
          <a:stretch>
            <a:fillRect/>
          </a:stretch>
        </p:blipFill>
        <p:spPr bwMode="auto">
          <a:xfrm>
            <a:off x="381000" y="762000"/>
            <a:ext cx="8298040" cy="5715000"/>
          </a:xfrm>
          <a:prstGeom prst="rect">
            <a:avLst/>
          </a:prstGeom>
          <a:noFill/>
          <a:ln w="9525">
            <a:noFill/>
            <a:miter lim="800000"/>
            <a:headEnd/>
            <a:tailEnd/>
          </a:ln>
        </p:spPr>
      </p:pic>
    </p:spTree>
    <p:extLst>
      <p:ext uri="{BB962C8B-B14F-4D97-AF65-F5344CB8AC3E}">
        <p14:creationId xmlns:p14="http://schemas.microsoft.com/office/powerpoint/2010/main" val="249024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a:solidFill>
                  <a:schemeClr val="tx2">
                    <a:lumMod val="75000"/>
                  </a:schemeClr>
                </a:solidFill>
              </a:rPr>
              <a:t>NPI is one piece of the puzzle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567487" cy="476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431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a:solidFill>
                  <a:schemeClr val="tx2">
                    <a:lumMod val="75000"/>
                  </a:schemeClr>
                </a:solidFill>
              </a:rPr>
              <a:t>Tackling Poverty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3" y="1371600"/>
            <a:ext cx="9091537"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018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7591"/>
            <a:ext cx="5257800" cy="511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85800"/>
            <a:ext cx="8229600" cy="1143000"/>
          </a:xfrm>
        </p:spPr>
        <p:txBody>
          <a:bodyPr/>
          <a:lstStyle/>
          <a:p>
            <a:r>
              <a:rPr lang="en-US" dirty="0" smtClean="0">
                <a:solidFill>
                  <a:schemeClr val="tx1"/>
                </a:solidFill>
              </a:rPr>
              <a:t>Putting the Pieces Together</a:t>
            </a:r>
            <a:endParaRPr lang="en-US" dirty="0">
              <a:solidFill>
                <a:schemeClr val="tx1"/>
              </a:solidFill>
            </a:endParaRPr>
          </a:p>
        </p:txBody>
      </p:sp>
      <p:sp>
        <p:nvSpPr>
          <p:cNvPr id="3" name="Rectangle 2"/>
          <p:cNvSpPr/>
          <p:nvPr/>
        </p:nvSpPr>
        <p:spPr>
          <a:xfrm rot="20176387">
            <a:off x="1420002" y="2398840"/>
            <a:ext cx="2224570" cy="707886"/>
          </a:xfrm>
          <a:prstGeom prst="rect">
            <a:avLst/>
          </a:prstGeom>
          <a:noFill/>
          <a:effectLst>
            <a:innerShdw blurRad="63500" dist="50800" dir="18900000">
              <a:prstClr val="black">
                <a:alpha val="50000"/>
              </a:prstClr>
            </a:innerShdw>
          </a:effectLst>
        </p:spPr>
        <p:txBody>
          <a:bodyPr wrap="square" lIns="91440" tIns="45720" rIns="91440" bIns="45720">
            <a:spAutoFit/>
            <a:scene3d>
              <a:camera prst="isometricOffAxis1Right"/>
              <a:lightRig rig="threePt" dir="t"/>
            </a:scene3d>
          </a:bodyPr>
          <a:lstStyle/>
          <a:p>
            <a:pPr algn="ctr"/>
            <a:r>
              <a:rPr lang="en-US" sz="4000" b="1" cap="none" spc="0" dirty="0" smtClean="0">
                <a:ln w="17780" cmpd="sng">
                  <a:solidFill>
                    <a:srgbClr val="92D050"/>
                  </a:solidFill>
                  <a:prstDash val="solid"/>
                  <a:miter lim="800000"/>
                </a:ln>
                <a:solidFill>
                  <a:schemeClr val="tx2"/>
                </a:solidFill>
                <a:effectLst>
                  <a:outerShdw blurRad="50800" algn="tl" rotWithShape="0">
                    <a:srgbClr val="000000"/>
                  </a:outerShdw>
                </a:effectLst>
              </a:rPr>
              <a:t>Funding</a:t>
            </a:r>
            <a:endParaRPr lang="en-US" sz="4000" b="1" cap="none" spc="0" dirty="0">
              <a:ln w="17780" cmpd="sng">
                <a:solidFill>
                  <a:srgbClr val="92D050"/>
                </a:solidFill>
                <a:prstDash val="solid"/>
                <a:miter lim="800000"/>
              </a:ln>
              <a:solidFill>
                <a:schemeClr val="tx2"/>
              </a:solidFill>
              <a:effectLst>
                <a:outerShdw blurRad="50800" algn="tl" rotWithShape="0">
                  <a:srgbClr val="000000"/>
                </a:outerShdw>
              </a:effectLst>
            </a:endParaRPr>
          </a:p>
        </p:txBody>
      </p:sp>
      <p:sp>
        <p:nvSpPr>
          <p:cNvPr id="5" name="Rectangle 4"/>
          <p:cNvSpPr/>
          <p:nvPr/>
        </p:nvSpPr>
        <p:spPr>
          <a:xfrm rot="1797044">
            <a:off x="6505167" y="2042679"/>
            <a:ext cx="2224570" cy="707886"/>
          </a:xfrm>
          <a:prstGeom prst="rect">
            <a:avLst/>
          </a:prstGeom>
          <a:noFill/>
          <a:effectLst>
            <a:innerShdw blurRad="63500" dist="50800" dir="18900000">
              <a:prstClr val="black">
                <a:alpha val="50000"/>
              </a:prstClr>
            </a:innerShdw>
          </a:effectLst>
        </p:spPr>
        <p:txBody>
          <a:bodyPr wrap="square" lIns="91440" tIns="45720" rIns="91440" bIns="45720">
            <a:spAutoFit/>
            <a:scene3d>
              <a:camera prst="isometricOffAxis1Right"/>
              <a:lightRig rig="threePt" dir="t"/>
            </a:scene3d>
          </a:bodyPr>
          <a:lstStyle/>
          <a:p>
            <a:pPr algn="ctr"/>
            <a:r>
              <a:rPr lang="en-US" sz="4000" b="1" cap="none" spc="0" dirty="0" smtClean="0">
                <a:ln w="17780" cmpd="sng">
                  <a:solidFill>
                    <a:srgbClr val="92D050"/>
                  </a:solidFill>
                  <a:prstDash val="solid"/>
                  <a:miter lim="800000"/>
                </a:ln>
                <a:solidFill>
                  <a:schemeClr val="tx2"/>
                </a:solidFill>
                <a:effectLst>
                  <a:outerShdw blurRad="50800" algn="tl" rotWithShape="0">
                    <a:srgbClr val="000000"/>
                  </a:outerShdw>
                </a:effectLst>
              </a:rPr>
              <a:t>Advocacy</a:t>
            </a:r>
            <a:endParaRPr lang="en-US" sz="4000" b="1" cap="none" spc="0" dirty="0">
              <a:ln w="17780" cmpd="sng">
                <a:solidFill>
                  <a:srgbClr val="92D050"/>
                </a:solidFill>
                <a:prstDash val="solid"/>
                <a:miter lim="800000"/>
              </a:ln>
              <a:solidFill>
                <a:schemeClr val="tx2"/>
              </a:solidFill>
              <a:effectLst>
                <a:outerShdw blurRad="50800" algn="tl" rotWithShape="0">
                  <a:srgbClr val="000000"/>
                </a:outerShdw>
              </a:effectLst>
            </a:endParaRPr>
          </a:p>
        </p:txBody>
      </p:sp>
      <p:sp>
        <p:nvSpPr>
          <p:cNvPr id="6" name="Rectangle 5"/>
          <p:cNvSpPr/>
          <p:nvPr/>
        </p:nvSpPr>
        <p:spPr>
          <a:xfrm rot="2596310">
            <a:off x="7156" y="4338934"/>
            <a:ext cx="3414229" cy="1323439"/>
          </a:xfrm>
          <a:prstGeom prst="rect">
            <a:avLst/>
          </a:prstGeom>
          <a:noFill/>
          <a:effectLst>
            <a:innerShdw blurRad="63500" dist="50800" dir="18900000">
              <a:prstClr val="black">
                <a:alpha val="50000"/>
              </a:prstClr>
            </a:innerShdw>
          </a:effectLst>
          <a:scene3d>
            <a:camera prst="perspectiveContrastingLeftFacing"/>
            <a:lightRig rig="threePt" dir="t"/>
          </a:scene3d>
        </p:spPr>
        <p:txBody>
          <a:bodyPr wrap="square" lIns="91440" tIns="45720" rIns="91440" bIns="45720">
            <a:spAutoFit/>
            <a:scene3d>
              <a:camera prst="isometricOffAxis1Right"/>
              <a:lightRig rig="threePt" dir="t"/>
            </a:scene3d>
          </a:bodyPr>
          <a:lstStyle/>
          <a:p>
            <a:pPr algn="ctr"/>
            <a:r>
              <a:rPr lang="en-US" sz="4000" b="1" cap="none" spc="0" dirty="0" smtClean="0">
                <a:ln w="17780" cmpd="sng">
                  <a:solidFill>
                    <a:srgbClr val="92D050"/>
                  </a:solidFill>
                  <a:prstDash val="solid"/>
                  <a:miter lim="800000"/>
                </a:ln>
                <a:solidFill>
                  <a:schemeClr val="tx2"/>
                </a:solidFill>
                <a:effectLst>
                  <a:outerShdw blurRad="50800" algn="tl" rotWithShape="0">
                    <a:srgbClr val="000000"/>
                  </a:outerShdw>
                </a:effectLst>
              </a:rPr>
              <a:t>Citizen Involvement</a:t>
            </a:r>
            <a:endParaRPr lang="en-US" sz="4000" b="1" cap="none" spc="0" dirty="0">
              <a:ln w="17780" cmpd="sng">
                <a:solidFill>
                  <a:srgbClr val="92D050"/>
                </a:solidFill>
                <a:prstDash val="solid"/>
                <a:miter lim="800000"/>
              </a:ln>
              <a:solidFill>
                <a:schemeClr val="tx2"/>
              </a:solidFill>
              <a:effectLst>
                <a:outerShdw blurRad="50800" algn="tl" rotWithShape="0">
                  <a:srgbClr val="000000"/>
                </a:outerShdw>
              </a:effectLst>
            </a:endParaRPr>
          </a:p>
        </p:txBody>
      </p:sp>
      <p:sp>
        <p:nvSpPr>
          <p:cNvPr id="7" name="Rectangle 6"/>
          <p:cNvSpPr/>
          <p:nvPr/>
        </p:nvSpPr>
        <p:spPr>
          <a:xfrm rot="21226421">
            <a:off x="4631603" y="4539641"/>
            <a:ext cx="3690791" cy="1323439"/>
          </a:xfrm>
          <a:prstGeom prst="rect">
            <a:avLst/>
          </a:prstGeom>
          <a:noFill/>
          <a:effectLst>
            <a:innerShdw blurRad="63500" dist="50800" dir="18900000">
              <a:prstClr val="black">
                <a:alpha val="50000"/>
              </a:prstClr>
            </a:innerShdw>
          </a:effectLst>
          <a:scene3d>
            <a:camera prst="isometricTopUp"/>
            <a:lightRig rig="threePt" dir="t"/>
          </a:scene3d>
        </p:spPr>
        <p:txBody>
          <a:bodyPr wrap="square" lIns="91440" tIns="45720" rIns="91440" bIns="45720">
            <a:spAutoFit/>
            <a:scene3d>
              <a:camera prst="isometricOffAxis1Right"/>
              <a:lightRig rig="threePt" dir="t"/>
            </a:scene3d>
          </a:bodyPr>
          <a:lstStyle/>
          <a:p>
            <a:pPr algn="ctr"/>
            <a:r>
              <a:rPr lang="en-US" sz="4000" b="1" cap="none" spc="0" dirty="0" smtClean="0">
                <a:ln w="17780" cmpd="sng">
                  <a:solidFill>
                    <a:srgbClr val="92D050"/>
                  </a:solidFill>
                  <a:prstDash val="solid"/>
                  <a:miter lim="800000"/>
                </a:ln>
                <a:solidFill>
                  <a:schemeClr val="tx2"/>
                </a:solidFill>
                <a:effectLst>
                  <a:outerShdw blurRad="50800" algn="tl" rotWithShape="0">
                    <a:srgbClr val="000000"/>
                  </a:outerShdw>
                </a:effectLst>
              </a:rPr>
              <a:t>Community Development</a:t>
            </a:r>
            <a:endParaRPr lang="en-US" sz="4000" b="1" cap="none" spc="0" dirty="0">
              <a:ln w="17780" cmpd="sng">
                <a:solidFill>
                  <a:srgbClr val="92D050"/>
                </a:solidFill>
                <a:prstDash val="solid"/>
                <a:miter lim="800000"/>
              </a:ln>
              <a:solidFill>
                <a:schemeClr val="tx2"/>
              </a:solidFill>
              <a:effectLst>
                <a:outerShdw blurRad="50800" algn="tl" rotWithShape="0">
                  <a:srgbClr val="000000"/>
                </a:outerShdw>
              </a:effectLst>
            </a:endParaRPr>
          </a:p>
        </p:txBody>
      </p:sp>
    </p:spTree>
    <p:extLst>
      <p:ext uri="{BB962C8B-B14F-4D97-AF65-F5344CB8AC3E}">
        <p14:creationId xmlns:p14="http://schemas.microsoft.com/office/powerpoint/2010/main" val="2917364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200" dirty="0">
                <a:solidFill>
                  <a:srgbClr val="002060"/>
                </a:solidFill>
              </a:rPr>
              <a:t>What has been done to date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0" y="1600200"/>
            <a:ext cx="8809236"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040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Project Example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828800"/>
            <a:ext cx="8077200" cy="451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11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0"/>
            <a:ext cx="8229600" cy="1143000"/>
          </a:xfrm>
        </p:spPr>
        <p:txBody>
          <a:bodyPr>
            <a:normAutofit fontScale="90000"/>
          </a:bodyPr>
          <a:lstStyle/>
          <a:p>
            <a:r>
              <a:rPr lang="en-US" dirty="0" smtClean="0"/>
              <a:t>Niagara Poverty Reduction Network</a:t>
            </a:r>
            <a:endParaRPr lang="en-US" dirty="0"/>
          </a:p>
        </p:txBody>
      </p:sp>
    </p:spTree>
    <p:extLst>
      <p:ext uri="{BB962C8B-B14F-4D97-AF65-F5344CB8AC3E}">
        <p14:creationId xmlns:p14="http://schemas.microsoft.com/office/powerpoint/2010/main" val="196181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153400" cy="762000"/>
          </a:xfrm>
        </p:spPr>
        <p:txBody>
          <a:bodyPr/>
          <a:lstStyle/>
          <a:p>
            <a:r>
              <a:rPr lang="en-US" sz="3200" dirty="0" smtClean="0">
                <a:solidFill>
                  <a:schemeClr val="tx1"/>
                </a:solidFill>
              </a:rPr>
              <a:t>Niagara Poverty Reduction Network</a:t>
            </a:r>
            <a:endParaRPr lang="en-US" sz="3200" dirty="0">
              <a:solidFill>
                <a:schemeClr val="tx1"/>
              </a:solidFill>
            </a:endParaRPr>
          </a:p>
        </p:txBody>
      </p:sp>
      <p:sp>
        <p:nvSpPr>
          <p:cNvPr id="3" name="Content Placeholder 2"/>
          <p:cNvSpPr>
            <a:spLocks noGrp="1"/>
          </p:cNvSpPr>
          <p:nvPr>
            <p:ph idx="1"/>
          </p:nvPr>
        </p:nvSpPr>
        <p:spPr>
          <a:xfrm>
            <a:off x="457200" y="1600200"/>
            <a:ext cx="8229600" cy="1104900"/>
          </a:xfrm>
        </p:spPr>
        <p:txBody>
          <a:bodyPr>
            <a:normAutofit/>
          </a:bodyPr>
          <a:lstStyle/>
          <a:p>
            <a:pPr marL="0" indent="0">
              <a:buNone/>
            </a:pPr>
            <a:r>
              <a:rPr lang="en-US" sz="2200" dirty="0">
                <a:solidFill>
                  <a:schemeClr val="tx1"/>
                </a:solidFill>
                <a:latin typeface="Calibri" pitchFamily="34" charset="0"/>
                <a:cs typeface="Calibri" pitchFamily="34" charset="0"/>
              </a:rPr>
              <a:t>Working collectively to wipe out poverty in Niagara through information sharing, changing attitudes, and compelling Niagara citizens to get involved and take action. </a:t>
            </a:r>
            <a:endParaRPr lang="en-US" sz="2200" dirty="0" smtClean="0">
              <a:solidFill>
                <a:schemeClr val="tx1"/>
              </a:solidFill>
              <a:latin typeface="Calibri" pitchFamily="34" charset="0"/>
              <a:cs typeface="Calibri"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19400"/>
            <a:ext cx="6172200" cy="353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492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solidFill>
                  <a:schemeClr val="tx1"/>
                </a:solidFill>
              </a:rPr>
              <a:t>Niagara Poverty Reduction Network</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marL="0" indent="0">
              <a:buNone/>
            </a:pPr>
            <a:r>
              <a:rPr lang="en-US" sz="3400" dirty="0">
                <a:solidFill>
                  <a:schemeClr val="tx1"/>
                </a:solidFill>
                <a:latin typeface="Calibri" pitchFamily="34" charset="0"/>
                <a:cs typeface="Calibri" pitchFamily="34" charset="0"/>
              </a:rPr>
              <a:t>Goals:</a:t>
            </a:r>
          </a:p>
          <a:p>
            <a:pPr marL="0" indent="0">
              <a:buNone/>
            </a:pPr>
            <a:endParaRPr lang="en-US" sz="1200" dirty="0">
              <a:solidFill>
                <a:schemeClr val="tx1"/>
              </a:solidFill>
              <a:latin typeface="Calibri" pitchFamily="34" charset="0"/>
              <a:cs typeface="Calibri" pitchFamily="34" charset="0"/>
            </a:endParaRPr>
          </a:p>
          <a:p>
            <a:pPr marL="514350" indent="-514350">
              <a:buFont typeface="+mj-lt"/>
              <a:buAutoNum type="arabicPeriod"/>
            </a:pPr>
            <a:r>
              <a:rPr lang="en-US" sz="3400" dirty="0">
                <a:solidFill>
                  <a:schemeClr val="tx1"/>
                </a:solidFill>
                <a:latin typeface="Calibri" pitchFamily="34" charset="0"/>
                <a:cs typeface="Calibri" pitchFamily="34" charset="0"/>
              </a:rPr>
              <a:t>More residents, businesses and organizations know about poverty’s root causes </a:t>
            </a:r>
            <a:endParaRPr lang="en-US" sz="3400" dirty="0" smtClean="0">
              <a:solidFill>
                <a:schemeClr val="tx1"/>
              </a:solidFill>
              <a:latin typeface="Calibri" pitchFamily="34" charset="0"/>
              <a:cs typeface="Calibri" pitchFamily="34" charset="0"/>
            </a:endParaRPr>
          </a:p>
          <a:p>
            <a:pPr marL="1089025" lvl="1" indent="-457200"/>
            <a:r>
              <a:rPr lang="en-US" sz="3000" dirty="0" smtClean="0">
                <a:solidFill>
                  <a:schemeClr val="tx1"/>
                </a:solidFill>
                <a:latin typeface="Calibri" pitchFamily="34" charset="0"/>
                <a:cs typeface="Calibri" pitchFamily="34" charset="0"/>
              </a:rPr>
              <a:t>Objective</a:t>
            </a:r>
            <a:r>
              <a:rPr lang="en-US" sz="3000" dirty="0">
                <a:solidFill>
                  <a:schemeClr val="tx1"/>
                </a:solidFill>
                <a:latin typeface="Calibri" pitchFamily="34" charset="0"/>
                <a:cs typeface="Calibri" pitchFamily="34" charset="0"/>
              </a:rPr>
              <a:t>: Education and Information </a:t>
            </a:r>
            <a:endParaRPr lang="en-US" sz="3000" dirty="0" smtClean="0">
              <a:solidFill>
                <a:schemeClr val="tx1"/>
              </a:solidFill>
              <a:latin typeface="Calibri" pitchFamily="34" charset="0"/>
              <a:cs typeface="Calibri" pitchFamily="34" charset="0"/>
            </a:endParaRPr>
          </a:p>
          <a:p>
            <a:pPr marL="400050" lvl="1" indent="0">
              <a:buNone/>
            </a:pPr>
            <a:r>
              <a:rPr lang="en-US" sz="3000" dirty="0" smtClean="0">
                <a:solidFill>
                  <a:schemeClr val="tx1"/>
                </a:solidFill>
                <a:latin typeface="Calibri" pitchFamily="34" charset="0"/>
                <a:cs typeface="Calibri" pitchFamily="34" charset="0"/>
              </a:rPr>
              <a:t>NPRN </a:t>
            </a:r>
            <a:r>
              <a:rPr lang="en-US" sz="3000" dirty="0">
                <a:solidFill>
                  <a:schemeClr val="tx1"/>
                </a:solidFill>
                <a:latin typeface="Calibri" pitchFamily="34" charset="0"/>
                <a:cs typeface="Calibri" pitchFamily="34" charset="0"/>
              </a:rPr>
              <a:t>is the leading source of information on issues affecting poverty in Niagara </a:t>
            </a:r>
            <a:endParaRPr lang="en-US" sz="3000" dirty="0" smtClean="0">
              <a:solidFill>
                <a:schemeClr val="tx1"/>
              </a:solidFill>
              <a:latin typeface="Calibri" pitchFamily="34" charset="0"/>
              <a:cs typeface="Calibri" pitchFamily="34" charset="0"/>
            </a:endParaRPr>
          </a:p>
          <a:p>
            <a:pPr marL="400050" lvl="1" indent="0">
              <a:buNone/>
            </a:pPr>
            <a:endParaRPr lang="en-US" sz="1400" dirty="0">
              <a:solidFill>
                <a:schemeClr val="tx1"/>
              </a:solidFill>
              <a:latin typeface="Calibri" pitchFamily="34" charset="0"/>
              <a:cs typeface="Calibri" pitchFamily="34" charset="0"/>
            </a:endParaRPr>
          </a:p>
          <a:p>
            <a:pPr marL="514350" indent="-514350">
              <a:buFont typeface="+mj-lt"/>
              <a:buAutoNum type="arabicPeriod"/>
            </a:pPr>
            <a:r>
              <a:rPr lang="en-US" sz="3400" dirty="0">
                <a:solidFill>
                  <a:schemeClr val="tx1"/>
                </a:solidFill>
                <a:latin typeface="Calibri" pitchFamily="34" charset="0"/>
                <a:cs typeface="Calibri" pitchFamily="34" charset="0"/>
              </a:rPr>
              <a:t>More residents, businesses and organizations are engaged in taking action to address root causes of poverty </a:t>
            </a:r>
            <a:endParaRPr lang="en-US" sz="3400" dirty="0" smtClean="0">
              <a:solidFill>
                <a:schemeClr val="tx1"/>
              </a:solidFill>
              <a:latin typeface="Calibri" pitchFamily="34" charset="0"/>
              <a:cs typeface="Calibri" pitchFamily="34" charset="0"/>
            </a:endParaRPr>
          </a:p>
          <a:p>
            <a:pPr marL="1089025" lvl="1" indent="-457200" defTabSz="1092200"/>
            <a:r>
              <a:rPr lang="en-US" sz="3000" dirty="0" smtClean="0">
                <a:solidFill>
                  <a:schemeClr val="tx1"/>
                </a:solidFill>
                <a:latin typeface="Calibri" pitchFamily="34" charset="0"/>
                <a:cs typeface="Calibri" pitchFamily="34" charset="0"/>
              </a:rPr>
              <a:t>Objective</a:t>
            </a:r>
            <a:r>
              <a:rPr lang="en-US" sz="3000" dirty="0">
                <a:solidFill>
                  <a:schemeClr val="tx1"/>
                </a:solidFill>
                <a:latin typeface="Calibri" pitchFamily="34" charset="0"/>
                <a:cs typeface="Calibri" pitchFamily="34" charset="0"/>
              </a:rPr>
              <a:t>: Supporting Collaboration </a:t>
            </a:r>
            <a:endParaRPr lang="en-US" sz="3000" dirty="0" smtClean="0">
              <a:solidFill>
                <a:schemeClr val="tx1"/>
              </a:solidFill>
              <a:latin typeface="Calibri" pitchFamily="34" charset="0"/>
              <a:cs typeface="Calibri" pitchFamily="34" charset="0"/>
            </a:endParaRPr>
          </a:p>
          <a:p>
            <a:pPr marL="400050" lvl="1" indent="0">
              <a:buNone/>
            </a:pPr>
            <a:r>
              <a:rPr lang="en-US" sz="3000" dirty="0" smtClean="0">
                <a:solidFill>
                  <a:schemeClr val="tx1"/>
                </a:solidFill>
                <a:latin typeface="Calibri" pitchFamily="34" charset="0"/>
                <a:cs typeface="Calibri" pitchFamily="34" charset="0"/>
              </a:rPr>
              <a:t>Increase </a:t>
            </a:r>
            <a:r>
              <a:rPr lang="en-US" sz="3000" dirty="0">
                <a:solidFill>
                  <a:schemeClr val="tx1"/>
                </a:solidFill>
                <a:latin typeface="Calibri" pitchFamily="34" charset="0"/>
                <a:cs typeface="Calibri" pitchFamily="34" charset="0"/>
              </a:rPr>
              <a:t>opportunities for collaboration to better address root causes of poverty </a:t>
            </a:r>
            <a:endParaRPr lang="en-US" sz="3000" dirty="0" smtClean="0">
              <a:solidFill>
                <a:schemeClr val="tx1"/>
              </a:solidFill>
              <a:latin typeface="Calibri" pitchFamily="34" charset="0"/>
              <a:cs typeface="Calibri" pitchFamily="34" charset="0"/>
            </a:endParaRPr>
          </a:p>
          <a:p>
            <a:pPr marL="1089025" lvl="1" indent="-457200"/>
            <a:r>
              <a:rPr lang="en-US" sz="3000" dirty="0" smtClean="0">
                <a:solidFill>
                  <a:schemeClr val="tx1"/>
                </a:solidFill>
                <a:latin typeface="Calibri" pitchFamily="34" charset="0"/>
                <a:cs typeface="Calibri" pitchFamily="34" charset="0"/>
              </a:rPr>
              <a:t>Objective</a:t>
            </a:r>
            <a:r>
              <a:rPr lang="en-US" sz="3000" dirty="0">
                <a:solidFill>
                  <a:schemeClr val="tx1"/>
                </a:solidFill>
                <a:latin typeface="Calibri" pitchFamily="34" charset="0"/>
                <a:cs typeface="Calibri" pitchFamily="34" charset="0"/>
              </a:rPr>
              <a:t>: Advocacy Work </a:t>
            </a:r>
            <a:endParaRPr lang="en-US" sz="3000" dirty="0" smtClean="0">
              <a:solidFill>
                <a:schemeClr val="tx1"/>
              </a:solidFill>
              <a:latin typeface="Calibri" pitchFamily="34" charset="0"/>
              <a:cs typeface="Calibri" pitchFamily="34" charset="0"/>
            </a:endParaRPr>
          </a:p>
          <a:p>
            <a:pPr marL="400050" lvl="1" indent="0">
              <a:buNone/>
            </a:pPr>
            <a:r>
              <a:rPr lang="en-US" sz="3000" dirty="0" smtClean="0">
                <a:solidFill>
                  <a:schemeClr val="tx1"/>
                </a:solidFill>
                <a:latin typeface="Calibri" pitchFamily="34" charset="0"/>
                <a:cs typeface="Calibri" pitchFamily="34" charset="0"/>
              </a:rPr>
              <a:t>Influence </a:t>
            </a:r>
            <a:r>
              <a:rPr lang="en-US" sz="3000" dirty="0">
                <a:solidFill>
                  <a:schemeClr val="tx1"/>
                </a:solidFill>
                <a:latin typeface="Calibri" pitchFamily="34" charset="0"/>
                <a:cs typeface="Calibri" pitchFamily="34" charset="0"/>
              </a:rPr>
              <a:t>decision makers to improve policy, program delivery and resource allocation to reduce poverty </a:t>
            </a:r>
          </a:p>
          <a:p>
            <a:endParaRPr lang="en-US" dirty="0"/>
          </a:p>
        </p:txBody>
      </p:sp>
    </p:spTree>
    <p:extLst>
      <p:ext uri="{BB962C8B-B14F-4D97-AF65-F5344CB8AC3E}">
        <p14:creationId xmlns:p14="http://schemas.microsoft.com/office/powerpoint/2010/main" val="66040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153400" cy="762000"/>
          </a:xfrm>
        </p:spPr>
        <p:txBody>
          <a:bodyPr/>
          <a:lstStyle/>
          <a:p>
            <a:r>
              <a:rPr lang="en-US" sz="3200" dirty="0" smtClean="0">
                <a:solidFill>
                  <a:schemeClr val="tx1"/>
                </a:solidFill>
              </a:rPr>
              <a:t>Niagara Poverty Reduction Network</a:t>
            </a:r>
            <a:endParaRPr lang="en-US" sz="3200" dirty="0">
              <a:solidFill>
                <a:schemeClr val="tx1"/>
              </a:solidFill>
            </a:endParaRPr>
          </a:p>
        </p:txBody>
      </p:sp>
      <p:sp>
        <p:nvSpPr>
          <p:cNvPr id="3" name="Content Placeholder 2"/>
          <p:cNvSpPr>
            <a:spLocks noGrp="1"/>
          </p:cNvSpPr>
          <p:nvPr>
            <p:ph idx="1"/>
          </p:nvPr>
        </p:nvSpPr>
        <p:spPr>
          <a:xfrm>
            <a:off x="470848" y="1295400"/>
            <a:ext cx="8229600" cy="1104900"/>
          </a:xfrm>
        </p:spPr>
        <p:txBody>
          <a:bodyPr>
            <a:normAutofit/>
          </a:bodyPr>
          <a:lstStyle/>
          <a:p>
            <a:pPr marL="0" indent="0">
              <a:buNone/>
            </a:pPr>
            <a:r>
              <a:rPr lang="en-US" sz="2200" dirty="0">
                <a:solidFill>
                  <a:schemeClr val="tx1"/>
                </a:solidFill>
                <a:latin typeface="Calibri" pitchFamily="34" charset="0"/>
                <a:cs typeface="Calibri" pitchFamily="34" charset="0"/>
              </a:rPr>
              <a:t>The NPRN has several associated working groups. These groups have representation from a wide-range of community organizations and meet regularly to work on relevant, poverty-related initiatives.</a:t>
            </a:r>
            <a:endParaRPr lang="en-US" sz="2200" dirty="0" smtClean="0">
              <a:solidFill>
                <a:schemeClr val="tx1"/>
              </a:solidFill>
              <a:latin typeface="Calibri" pitchFamily="34" charset="0"/>
              <a:cs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14" y="2438400"/>
            <a:ext cx="8458200" cy="275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13415" y="5410200"/>
            <a:ext cx="3853785" cy="1104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60000"/>
                    <a:lumOff val="4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smtClean="0">
                <a:solidFill>
                  <a:schemeClr val="tx1"/>
                </a:solidFill>
                <a:latin typeface="Calibri" pitchFamily="34" charset="0"/>
                <a:cs typeface="Calibri" pitchFamily="34" charset="0"/>
              </a:rPr>
              <a:t>Basic Income Guarantee</a:t>
            </a:r>
          </a:p>
          <a:p>
            <a:pPr marL="0" indent="0">
              <a:buFont typeface="Arial" pitchFamily="34" charset="0"/>
              <a:buNone/>
            </a:pPr>
            <a:r>
              <a:rPr lang="en-US" sz="2200" dirty="0" smtClean="0">
                <a:solidFill>
                  <a:schemeClr val="tx1"/>
                </a:solidFill>
                <a:latin typeface="Calibri" pitchFamily="34" charset="0"/>
                <a:cs typeface="Calibri" pitchFamily="34" charset="0"/>
              </a:rPr>
              <a:t>Housing</a:t>
            </a:r>
          </a:p>
        </p:txBody>
      </p:sp>
      <p:sp>
        <p:nvSpPr>
          <p:cNvPr id="7" name="Content Placeholder 2"/>
          <p:cNvSpPr txBox="1">
            <a:spLocks/>
          </p:cNvSpPr>
          <p:nvPr/>
        </p:nvSpPr>
        <p:spPr>
          <a:xfrm>
            <a:off x="4452014" y="5410200"/>
            <a:ext cx="3853785" cy="1104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60000"/>
                    <a:lumOff val="4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smtClean="0">
                <a:solidFill>
                  <a:schemeClr val="tx1"/>
                </a:solidFill>
                <a:latin typeface="Calibri" pitchFamily="34" charset="0"/>
                <a:cs typeface="Calibri" pitchFamily="34" charset="0"/>
              </a:rPr>
              <a:t>Living Wage</a:t>
            </a:r>
          </a:p>
          <a:p>
            <a:pPr marL="0" indent="0">
              <a:buFont typeface="Arial" pitchFamily="34" charset="0"/>
              <a:buNone/>
            </a:pPr>
            <a:r>
              <a:rPr lang="en-US" sz="2200" dirty="0" smtClean="0">
                <a:solidFill>
                  <a:schemeClr val="tx1"/>
                </a:solidFill>
                <a:latin typeface="Calibri" pitchFamily="34" charset="0"/>
                <a:cs typeface="Calibri" pitchFamily="34" charset="0"/>
              </a:rPr>
              <a:t>Transportation</a:t>
            </a:r>
          </a:p>
        </p:txBody>
      </p:sp>
    </p:spTree>
    <p:extLst>
      <p:ext uri="{BB962C8B-B14F-4D97-AF65-F5344CB8AC3E}">
        <p14:creationId xmlns:p14="http://schemas.microsoft.com/office/powerpoint/2010/main" val="1905445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4000" dirty="0">
                <a:solidFill>
                  <a:schemeClr val="tx2">
                    <a:lumMod val="75000"/>
                  </a:schemeClr>
                </a:solidFill>
              </a:rPr>
              <a:t>Agenda</a:t>
            </a:r>
          </a:p>
        </p:txBody>
      </p:sp>
      <p:sp>
        <p:nvSpPr>
          <p:cNvPr id="3" name="Content Placeholder 2"/>
          <p:cNvSpPr>
            <a:spLocks noGrp="1"/>
          </p:cNvSpPr>
          <p:nvPr>
            <p:ph idx="1"/>
          </p:nvPr>
        </p:nvSpPr>
        <p:spPr>
          <a:xfrm>
            <a:off x="838200" y="2209800"/>
            <a:ext cx="7848600" cy="4114800"/>
          </a:xfrm>
        </p:spPr>
        <p:txBody>
          <a:bodyPr>
            <a:normAutofit/>
          </a:bodyPr>
          <a:lstStyle/>
          <a:p>
            <a:pPr marL="457200" indent="-457200">
              <a:buFont typeface="+mj-lt"/>
              <a:buAutoNum type="arabicPeriod"/>
            </a:pPr>
            <a:r>
              <a:rPr lang="en-CA" b="1" dirty="0" smtClean="0">
                <a:solidFill>
                  <a:srgbClr val="002060"/>
                </a:solidFill>
              </a:rPr>
              <a:t>Niagara Prosperity Initiative (NPI) Purpose &amp; Overview</a:t>
            </a:r>
          </a:p>
          <a:p>
            <a:pPr marL="457200" indent="-457200">
              <a:buFont typeface="+mj-lt"/>
              <a:buAutoNum type="arabicPeriod"/>
            </a:pPr>
            <a:r>
              <a:rPr lang="en-CA" b="1" dirty="0" smtClean="0">
                <a:solidFill>
                  <a:srgbClr val="002060"/>
                </a:solidFill>
              </a:rPr>
              <a:t>Niagara Poverty Reduction Network (NPRN)</a:t>
            </a:r>
          </a:p>
          <a:p>
            <a:pPr marL="457200" indent="-457200">
              <a:buFont typeface="+mj-lt"/>
              <a:buAutoNum type="arabicPeriod"/>
            </a:pPr>
            <a:r>
              <a:rPr lang="en-CA" b="1" dirty="0" smtClean="0">
                <a:solidFill>
                  <a:srgbClr val="002060"/>
                </a:solidFill>
              </a:rPr>
              <a:t>Mapping Tool</a:t>
            </a:r>
          </a:p>
          <a:p>
            <a:pPr marL="457200" indent="-457200">
              <a:buFont typeface="+mj-lt"/>
              <a:buAutoNum type="arabicPeriod"/>
            </a:pPr>
            <a:r>
              <a:rPr lang="en-CA" b="1" dirty="0" smtClean="0">
                <a:solidFill>
                  <a:srgbClr val="002060"/>
                </a:solidFill>
              </a:rPr>
              <a:t>Measuring Impact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800600"/>
            <a:ext cx="10477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987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1752600"/>
            <a:ext cx="8382000" cy="2127250"/>
          </a:xfrm>
        </p:spPr>
        <p:txBody>
          <a:bodyPr>
            <a:normAutofit fontScale="90000"/>
          </a:bodyPr>
          <a:lstStyle/>
          <a:p>
            <a:r>
              <a:rPr lang="en-US" sz="7200" dirty="0"/>
              <a:t>Mapping Tool – </a:t>
            </a:r>
            <a:r>
              <a:rPr lang="en-US" sz="6000" dirty="0"/>
              <a:t>requirement for NPI funding</a:t>
            </a:r>
            <a:endParaRPr lang="en-US" sz="7200" dirty="0">
              <a:solidFill>
                <a:schemeClr val="tx1"/>
              </a:solidFill>
            </a:endParaRPr>
          </a:p>
        </p:txBody>
      </p:sp>
    </p:spTree>
    <p:extLst>
      <p:ext uri="{BB962C8B-B14F-4D97-AF65-F5344CB8AC3E}">
        <p14:creationId xmlns:p14="http://schemas.microsoft.com/office/powerpoint/2010/main" val="1583900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14400"/>
            <a:ext cx="8229600" cy="1143000"/>
          </a:xfrm>
        </p:spPr>
        <p:txBody>
          <a:bodyPr>
            <a:noAutofit/>
          </a:bodyPr>
          <a:lstStyle/>
          <a:p>
            <a:r>
              <a:rPr lang="en-US" sz="3600" dirty="0">
                <a:solidFill>
                  <a:schemeClr val="tx2">
                    <a:lumMod val="75000"/>
                  </a:schemeClr>
                </a:solidFill>
              </a:rPr>
              <a:t>Building the Neighbourhood </a:t>
            </a:r>
            <a:r>
              <a:rPr lang="en-US" sz="3600" dirty="0" smtClean="0">
                <a:solidFill>
                  <a:schemeClr val="tx2">
                    <a:lumMod val="75000"/>
                  </a:schemeClr>
                </a:solidFill>
              </a:rPr>
              <a:t>Profile</a:t>
            </a:r>
            <a:br>
              <a:rPr lang="en-US" sz="3600" dirty="0" smtClean="0">
                <a:solidFill>
                  <a:schemeClr val="tx2">
                    <a:lumMod val="75000"/>
                  </a:schemeClr>
                </a:solidFill>
              </a:rPr>
            </a:br>
            <a:r>
              <a:rPr lang="en-US" sz="3600" dirty="0" smtClean="0">
                <a:solidFill>
                  <a:schemeClr val="tx2">
                    <a:lumMod val="75000"/>
                  </a:schemeClr>
                </a:solidFill>
              </a:rPr>
              <a:t>Identifying the Neighbourhoods</a:t>
            </a:r>
            <a:endParaRPr lang="en-US" sz="3600" dirty="0">
              <a:solidFill>
                <a:schemeClr val="tx2">
                  <a:lumMod val="7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72131"/>
            <a:ext cx="7239000" cy="469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200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5915" y="1828800"/>
            <a:ext cx="3238500" cy="923330"/>
          </a:xfrm>
          <a:prstGeom prst="rect">
            <a:avLst/>
          </a:prstGeom>
        </p:spPr>
        <p:txBody>
          <a:bodyPr wrap="square">
            <a:spAutoFit/>
          </a:bodyPr>
          <a:lstStyle/>
          <a:p>
            <a:r>
              <a:rPr lang="en-US" dirty="0">
                <a:hlinkClick r:id="rId3"/>
              </a:rPr>
              <a:t>https://maps-beta.niagararegion.ca/Partner/?</a:t>
            </a:r>
            <a:r>
              <a:rPr lang="en-US" dirty="0" smtClean="0">
                <a:hlinkClick r:id="rId3"/>
              </a:rPr>
              <a:t>viewer=npi</a:t>
            </a:r>
            <a:r>
              <a:rPr lang="en-US" dirty="0" smtClean="0"/>
              <a:t> </a:t>
            </a:r>
            <a:endParaRPr lang="en-US"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62000"/>
            <a:ext cx="4848225"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305" y="3078804"/>
            <a:ext cx="5239978" cy="355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99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2" y="685800"/>
            <a:ext cx="8915400" cy="95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2" y="1578697"/>
            <a:ext cx="4101556" cy="68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6380" y="3491416"/>
            <a:ext cx="4788345" cy="329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4726" y="1293080"/>
            <a:ext cx="2553656" cy="391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631" y="2265926"/>
            <a:ext cx="2812862" cy="155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4726" y="5638800"/>
            <a:ext cx="218122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85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1452" y="3390900"/>
            <a:ext cx="5657891" cy="336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71500"/>
            <a:ext cx="179486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14400"/>
            <a:ext cx="282618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5029" y="742950"/>
            <a:ext cx="2038114"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10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94" y="1083860"/>
            <a:ext cx="3529861" cy="214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971550"/>
            <a:ext cx="35052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379" y="1447800"/>
            <a:ext cx="447213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733800"/>
            <a:ext cx="5334000" cy="2711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679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48758"/>
            <a:ext cx="3658737" cy="27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49" y="4329813"/>
            <a:ext cx="1584847" cy="2503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0388" y="2688305"/>
            <a:ext cx="5763421" cy="396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769" y="775408"/>
            <a:ext cx="2377051" cy="332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775408"/>
            <a:ext cx="2639333" cy="3336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1394" y="5581366"/>
            <a:ext cx="1801238" cy="81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448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1752600"/>
            <a:ext cx="8382000" cy="2127250"/>
          </a:xfrm>
        </p:spPr>
        <p:txBody>
          <a:bodyPr>
            <a:normAutofit/>
          </a:bodyPr>
          <a:lstStyle/>
          <a:p>
            <a:pPr algn="ctr" eaLnBrk="1" hangingPunct="1"/>
            <a:r>
              <a:rPr lang="en-US" sz="7200" dirty="0" smtClean="0"/>
              <a:t>Measuring Impact</a:t>
            </a:r>
            <a:endParaRPr lang="en-US" sz="6000" dirty="0" smtClean="0"/>
          </a:p>
        </p:txBody>
      </p:sp>
    </p:spTree>
    <p:extLst>
      <p:ext uri="{BB962C8B-B14F-4D97-AF65-F5344CB8AC3E}">
        <p14:creationId xmlns:p14="http://schemas.microsoft.com/office/powerpoint/2010/main" val="1758206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lumMod val="75000"/>
                  </a:schemeClr>
                </a:solidFill>
              </a:rPr>
              <a:t>Project Scope</a:t>
            </a:r>
          </a:p>
        </p:txBody>
      </p:sp>
      <p:graphicFrame>
        <p:nvGraphicFramePr>
          <p:cNvPr id="4" name="Chart 3"/>
          <p:cNvGraphicFramePr>
            <a:graphicFrameLocks/>
          </p:cNvGraphicFramePr>
          <p:nvPr>
            <p:extLst>
              <p:ext uri="{D42A27DB-BD31-4B8C-83A1-F6EECF244321}">
                <p14:modId xmlns:p14="http://schemas.microsoft.com/office/powerpoint/2010/main" val="3150541114"/>
              </p:ext>
            </p:extLst>
          </p:nvPr>
        </p:nvGraphicFramePr>
        <p:xfrm>
          <a:off x="152400" y="2895600"/>
          <a:ext cx="8801100" cy="3814763"/>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90600" y="1295400"/>
            <a:ext cx="7387764" cy="154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169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smtClean="0">
                <a:solidFill>
                  <a:schemeClr val="tx2">
                    <a:lumMod val="75000"/>
                  </a:schemeClr>
                </a:solidFill>
              </a:rPr>
              <a:t>Quantitative</a:t>
            </a:r>
            <a:endParaRPr lang="en-US" sz="4000" dirty="0">
              <a:solidFill>
                <a:schemeClr val="tx2">
                  <a:lumMod val="75000"/>
                </a:schemeClr>
              </a:solidFill>
            </a:endParaRPr>
          </a:p>
        </p:txBody>
      </p:sp>
      <p:sp>
        <p:nvSpPr>
          <p:cNvPr id="3" name="Content Placeholder 2"/>
          <p:cNvSpPr>
            <a:spLocks noGrp="1"/>
          </p:cNvSpPr>
          <p:nvPr>
            <p:ph idx="1"/>
          </p:nvPr>
        </p:nvSpPr>
        <p:spPr>
          <a:xfrm>
            <a:off x="228600" y="1447800"/>
            <a:ext cx="8763000" cy="5181600"/>
          </a:xfrm>
        </p:spPr>
        <p:txBody>
          <a:bodyPr>
            <a:normAutofit lnSpcReduction="10000"/>
          </a:bodyPr>
          <a:lstStyle/>
          <a:p>
            <a:r>
              <a:rPr lang="en-US" sz="2800" dirty="0">
                <a:solidFill>
                  <a:srgbClr val="002060"/>
                </a:solidFill>
              </a:rPr>
              <a:t>In the application </a:t>
            </a:r>
            <a:r>
              <a:rPr lang="en-US" sz="2800" dirty="0" smtClean="0">
                <a:solidFill>
                  <a:srgbClr val="002060"/>
                </a:solidFill>
              </a:rPr>
              <a:t>the applicant provides their </a:t>
            </a:r>
            <a:r>
              <a:rPr lang="en-US" sz="2800" dirty="0">
                <a:solidFill>
                  <a:srgbClr val="002060"/>
                </a:solidFill>
              </a:rPr>
              <a:t>estimated numbers – </a:t>
            </a:r>
            <a:r>
              <a:rPr lang="en-US" sz="2800" dirty="0" smtClean="0">
                <a:solidFill>
                  <a:srgbClr val="002060"/>
                </a:solidFill>
              </a:rPr>
              <a:t>and after projects are completed we measure the actuals for the following:</a:t>
            </a:r>
            <a:endParaRPr lang="en-US" sz="2800" dirty="0">
              <a:solidFill>
                <a:srgbClr val="002060"/>
              </a:solidFill>
            </a:endParaRPr>
          </a:p>
          <a:p>
            <a:pPr lvl="1"/>
            <a:r>
              <a:rPr lang="en-US" sz="2400" dirty="0">
                <a:solidFill>
                  <a:srgbClr val="002060"/>
                </a:solidFill>
              </a:rPr>
              <a:t>Children 0-12</a:t>
            </a:r>
          </a:p>
          <a:p>
            <a:pPr lvl="1"/>
            <a:r>
              <a:rPr lang="en-US" sz="2400" dirty="0">
                <a:solidFill>
                  <a:srgbClr val="002060"/>
                </a:solidFill>
              </a:rPr>
              <a:t>Youth 13-18</a:t>
            </a:r>
          </a:p>
          <a:p>
            <a:pPr lvl="1"/>
            <a:r>
              <a:rPr lang="en-US" sz="2400" dirty="0">
                <a:solidFill>
                  <a:srgbClr val="002060"/>
                </a:solidFill>
              </a:rPr>
              <a:t>Adults 19-64</a:t>
            </a:r>
          </a:p>
          <a:p>
            <a:pPr lvl="1"/>
            <a:r>
              <a:rPr lang="en-US" sz="2400" dirty="0">
                <a:solidFill>
                  <a:srgbClr val="002060"/>
                </a:solidFill>
              </a:rPr>
              <a:t>Seniors 65+</a:t>
            </a:r>
          </a:p>
          <a:p>
            <a:pPr lvl="1"/>
            <a:r>
              <a:rPr lang="en-US" sz="2400" dirty="0">
                <a:solidFill>
                  <a:srgbClr val="002060"/>
                </a:solidFill>
              </a:rPr>
              <a:t>Networks, links and/or partnerships formed in the community</a:t>
            </a:r>
          </a:p>
          <a:p>
            <a:pPr lvl="1"/>
            <a:r>
              <a:rPr lang="en-US" sz="2400" dirty="0">
                <a:solidFill>
                  <a:srgbClr val="002060"/>
                </a:solidFill>
              </a:rPr>
              <a:t>People directly or indirectly involved in civic engagement activities		</a:t>
            </a:r>
          </a:p>
          <a:p>
            <a:pPr lvl="1"/>
            <a:r>
              <a:rPr lang="en-US" sz="2400" dirty="0">
                <a:solidFill>
                  <a:srgbClr val="002060"/>
                </a:solidFill>
              </a:rPr>
              <a:t>Jobs created and filled by people who live in poverty	</a:t>
            </a:r>
          </a:p>
          <a:p>
            <a:pPr lvl="1"/>
            <a:r>
              <a:rPr lang="en-US" sz="2400" dirty="0">
                <a:solidFill>
                  <a:srgbClr val="002060"/>
                </a:solidFill>
              </a:rPr>
              <a:t>Units of Service Provided	</a:t>
            </a:r>
            <a:r>
              <a:rPr lang="en-US" dirty="0">
                <a:solidFill>
                  <a:srgbClr val="002060"/>
                </a:solidFill>
              </a:rPr>
              <a:t>			</a:t>
            </a:r>
          </a:p>
          <a:p>
            <a:pPr lvl="1"/>
            <a:endParaRPr lang="en-US" dirty="0">
              <a:solidFill>
                <a:srgbClr val="002060"/>
              </a:solidFill>
            </a:endParaRPr>
          </a:p>
          <a:p>
            <a:endParaRPr lang="en-US" dirty="0"/>
          </a:p>
        </p:txBody>
      </p:sp>
    </p:spTree>
    <p:extLst>
      <p:ext uri="{BB962C8B-B14F-4D97-AF65-F5344CB8AC3E}">
        <p14:creationId xmlns:p14="http://schemas.microsoft.com/office/powerpoint/2010/main" val="2782182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04098563"/>
              </p:ext>
            </p:extLst>
          </p:nvPr>
        </p:nvGraphicFramePr>
        <p:xfrm>
          <a:off x="457200" y="990600"/>
          <a:ext cx="8458201" cy="5181601"/>
        </p:xfrm>
        <a:graphic>
          <a:graphicData uri="http://schemas.openxmlformats.org/drawingml/2006/table">
            <a:tbl>
              <a:tblPr/>
              <a:tblGrid>
                <a:gridCol w="2555393"/>
                <a:gridCol w="3825618"/>
                <a:gridCol w="2077190"/>
              </a:tblGrid>
              <a:tr h="356629">
                <a:tc gridSpan="3">
                  <a:txBody>
                    <a:bodyPr/>
                    <a:lstStyle/>
                    <a:p>
                      <a:pPr algn="ctr" fontAlgn="b"/>
                      <a:r>
                        <a:rPr lang="en-US" sz="2000" b="1" i="0" u="none" strike="noStrike" dirty="0">
                          <a:solidFill>
                            <a:srgbClr val="000000"/>
                          </a:solidFill>
                          <a:effectLst/>
                          <a:latin typeface="Calibri"/>
                        </a:rPr>
                        <a:t>Definitions of Poverty</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r>
              <a:tr h="440540">
                <a:tc>
                  <a:txBody>
                    <a:bodyPr/>
                    <a:lstStyle/>
                    <a:p>
                      <a:pPr algn="l" fontAlgn="ctr"/>
                      <a:r>
                        <a:rPr lang="en-US" sz="1400" b="1" i="0" u="none" strike="noStrike" dirty="0" smtClean="0">
                          <a:solidFill>
                            <a:srgbClr val="000000"/>
                          </a:solidFill>
                          <a:effectLst/>
                          <a:latin typeface="Calibri"/>
                        </a:rPr>
                        <a:t> Condition </a:t>
                      </a:r>
                      <a:r>
                        <a:rPr lang="en-US" sz="1400" b="1" i="0" u="none" strike="noStrike" dirty="0">
                          <a:solidFill>
                            <a:srgbClr val="000000"/>
                          </a:solidFill>
                          <a:effectLst/>
                          <a:latin typeface="Calibri"/>
                        </a:rPr>
                        <a:t>of Poverty</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400" b="1" i="0" u="none" strike="noStrike" dirty="0" smtClean="0">
                          <a:solidFill>
                            <a:srgbClr val="000000"/>
                          </a:solidFill>
                          <a:effectLst/>
                          <a:latin typeface="Calibri"/>
                        </a:rPr>
                        <a:t> Definition</a:t>
                      </a:r>
                      <a:endParaRPr lang="en-US" sz="1400" b="1" i="0" u="none" strike="noStrike" dirty="0">
                        <a:solidFill>
                          <a:srgbClr val="000000"/>
                        </a:solidFill>
                        <a:effectLst/>
                        <a:latin typeface="Calibri"/>
                      </a:endParaRP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400" b="1" i="0" u="none" strike="noStrike" dirty="0" smtClean="0">
                          <a:solidFill>
                            <a:srgbClr val="000000"/>
                          </a:solidFill>
                          <a:effectLst/>
                          <a:latin typeface="Calibri"/>
                        </a:rPr>
                        <a:t> Poverty </a:t>
                      </a:r>
                      <a:r>
                        <a:rPr lang="en-US" sz="1400" b="1" i="0" u="none" strike="noStrike" dirty="0">
                          <a:solidFill>
                            <a:srgbClr val="000000"/>
                          </a:solidFill>
                          <a:effectLst/>
                          <a:latin typeface="Calibri"/>
                        </a:rPr>
                        <a:t>Reduction Goal</a:t>
                      </a:r>
                    </a:p>
                  </a:txBody>
                  <a:tcPr marL="9162" marR="9162" marT="9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482497">
                <a:tc>
                  <a:txBody>
                    <a:bodyPr/>
                    <a:lstStyle/>
                    <a:p>
                      <a:pPr algn="l" fontAlgn="t"/>
                      <a:r>
                        <a:rPr lang="en-US" sz="1400" b="0" i="0" u="none" strike="noStrike" dirty="0" smtClean="0">
                          <a:solidFill>
                            <a:srgbClr val="000000"/>
                          </a:solidFill>
                          <a:effectLst/>
                          <a:latin typeface="Calibri"/>
                        </a:rPr>
                        <a:t>Absolute </a:t>
                      </a:r>
                      <a:r>
                        <a:rPr lang="en-US" sz="1400" b="0" i="0" u="none" strike="noStrike" dirty="0">
                          <a:solidFill>
                            <a:srgbClr val="000000"/>
                          </a:solidFill>
                          <a:effectLst/>
                          <a:latin typeface="Calibri"/>
                        </a:rPr>
                        <a:t>Poverty</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t"/>
                      <a:r>
                        <a:rPr lang="en-US" sz="1400" b="0" i="0" u="none" strike="noStrike" dirty="0" smtClean="0">
                          <a:solidFill>
                            <a:srgbClr val="000000"/>
                          </a:solidFill>
                          <a:effectLst/>
                          <a:latin typeface="Calibri"/>
                        </a:rPr>
                        <a:t>Lack </a:t>
                      </a:r>
                      <a:r>
                        <a:rPr lang="en-US" sz="1400" b="0" i="0" u="none" strike="noStrike" dirty="0">
                          <a:solidFill>
                            <a:srgbClr val="000000"/>
                          </a:solidFill>
                          <a:effectLst/>
                          <a:latin typeface="Calibri"/>
                        </a:rPr>
                        <a:t>of resources to meet the physical needs for </a:t>
                      </a:r>
                      <a:r>
                        <a:rPr lang="en-US" sz="1400" b="0" i="0" u="none" strike="noStrike" dirty="0" smtClean="0">
                          <a:solidFill>
                            <a:srgbClr val="000000"/>
                          </a:solidFill>
                          <a:effectLst/>
                          <a:latin typeface="Calibri"/>
                        </a:rPr>
                        <a:t>survival</a:t>
                      </a:r>
                      <a:r>
                        <a:rPr lang="en-US" sz="1400" b="0" i="0" u="none" strike="noStrike" dirty="0">
                          <a:solidFill>
                            <a:srgbClr val="000000"/>
                          </a:solidFill>
                          <a:effectLst/>
                          <a:latin typeface="Calibri"/>
                        </a:rPr>
                        <a:t>.</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t"/>
                      <a:r>
                        <a:rPr lang="en-US" sz="1400" b="0" i="0" u="none" strike="noStrike">
                          <a:solidFill>
                            <a:srgbClr val="000000"/>
                          </a:solidFill>
                          <a:effectLst/>
                          <a:latin typeface="Calibri"/>
                        </a:rPr>
                        <a:t>Meet basic needs</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944017">
                <a:tc>
                  <a:txBody>
                    <a:bodyPr/>
                    <a:lstStyle/>
                    <a:p>
                      <a:pPr algn="l" fontAlgn="t"/>
                      <a:r>
                        <a:rPr lang="en-US" sz="1400" b="0" i="0" u="none" strike="noStrike" dirty="0">
                          <a:solidFill>
                            <a:srgbClr val="000000"/>
                          </a:solidFill>
                          <a:effectLst/>
                          <a:latin typeface="Calibri"/>
                        </a:rPr>
                        <a:t>Relative Poverty</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sz="1400" b="0" i="0" u="none" strike="noStrike" dirty="0">
                          <a:solidFill>
                            <a:srgbClr val="000000"/>
                          </a:solidFill>
                          <a:effectLst/>
                          <a:latin typeface="Calibri"/>
                        </a:rPr>
                        <a:t>Lack of resources to achieve a standard of living that allows people to participate and play a role that is deemed normative in the society to which they belong.</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sz="1400" b="0" i="0" u="none" strike="noStrike" dirty="0">
                          <a:solidFill>
                            <a:srgbClr val="000000"/>
                          </a:solidFill>
                          <a:effectLst/>
                          <a:latin typeface="Calibri"/>
                        </a:rPr>
                        <a:t>Equity / Parity with others</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555921">
                <a:tc>
                  <a:txBody>
                    <a:bodyPr/>
                    <a:lstStyle/>
                    <a:p>
                      <a:pPr algn="l" fontAlgn="t"/>
                      <a:r>
                        <a:rPr lang="en-US" sz="1400" b="0" i="0" u="none" strike="noStrike">
                          <a:solidFill>
                            <a:srgbClr val="000000"/>
                          </a:solidFill>
                          <a:effectLst/>
                          <a:latin typeface="Calibri"/>
                        </a:rPr>
                        <a:t>Poverty as Dependence</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t"/>
                      <a:r>
                        <a:rPr lang="en-US" sz="1400" b="0" i="0" u="none" strike="noStrike" dirty="0">
                          <a:solidFill>
                            <a:srgbClr val="000000"/>
                          </a:solidFill>
                          <a:effectLst/>
                          <a:latin typeface="Calibri"/>
                        </a:rPr>
                        <a:t>Lack of assets needed to meet one's needs on a sustainable basis.</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t"/>
                      <a:r>
                        <a:rPr lang="en-US" sz="1400" b="0" i="0" u="none" strike="noStrike" dirty="0" smtClean="0">
                          <a:solidFill>
                            <a:srgbClr val="000000"/>
                          </a:solidFill>
                          <a:effectLst/>
                          <a:latin typeface="Calibri"/>
                        </a:rPr>
                        <a:t>Autonomy</a:t>
                      </a:r>
                      <a:endParaRPr lang="en-US" sz="1400" b="0" i="0" u="none" strike="noStrike" dirty="0">
                        <a:solidFill>
                          <a:srgbClr val="000000"/>
                        </a:solidFill>
                        <a:effectLst/>
                        <a:latin typeface="Calibri"/>
                      </a:endParaRP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744724">
                <a:tc>
                  <a:txBody>
                    <a:bodyPr/>
                    <a:lstStyle/>
                    <a:p>
                      <a:pPr algn="l" fontAlgn="t"/>
                      <a:r>
                        <a:rPr lang="en-US" sz="1400" b="0" i="0" u="none" strike="noStrike">
                          <a:solidFill>
                            <a:srgbClr val="000000"/>
                          </a:solidFill>
                          <a:effectLst/>
                          <a:latin typeface="Calibri"/>
                        </a:rPr>
                        <a:t>Poverty as Exclusion</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sz="1400" b="0" i="0" u="none" strike="noStrike" dirty="0">
                          <a:solidFill>
                            <a:srgbClr val="000000"/>
                          </a:solidFill>
                          <a:effectLst/>
                          <a:latin typeface="Calibri"/>
                        </a:rPr>
                        <a:t>Processes of deprivation and marginalization that isolate people from the social and economic activities of society.</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sz="1400" b="0" i="0" u="none" strike="noStrike" dirty="0">
                          <a:solidFill>
                            <a:srgbClr val="000000"/>
                          </a:solidFill>
                          <a:effectLst/>
                          <a:latin typeface="Calibri"/>
                        </a:rPr>
                        <a:t>Inclusion</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944017">
                <a:tc>
                  <a:txBody>
                    <a:bodyPr/>
                    <a:lstStyle/>
                    <a:p>
                      <a:pPr algn="l" fontAlgn="t"/>
                      <a:r>
                        <a:rPr lang="en-US" sz="1400" b="0" i="0" u="none" strike="noStrike" dirty="0">
                          <a:solidFill>
                            <a:srgbClr val="000000"/>
                          </a:solidFill>
                          <a:effectLst/>
                          <a:latin typeface="Calibri"/>
                        </a:rPr>
                        <a:t>Poverty as Capabilities Deprivation</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t"/>
                      <a:r>
                        <a:rPr lang="en-US" sz="1400" b="0" i="0" u="none" strike="noStrike" dirty="0">
                          <a:solidFill>
                            <a:srgbClr val="000000"/>
                          </a:solidFill>
                          <a:effectLst/>
                          <a:latin typeface="Calibri"/>
                        </a:rPr>
                        <a:t>Lack of resources, capabilities, choices, security and power necessary for the enjoyment of an adequate standard of living, and other civil, economic, political, and social rights.</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t"/>
                      <a:r>
                        <a:rPr lang="en-US" sz="1400" b="0" i="0" u="none" strike="noStrike" dirty="0">
                          <a:solidFill>
                            <a:srgbClr val="000000"/>
                          </a:solidFill>
                          <a:effectLst/>
                          <a:latin typeface="Calibri"/>
                        </a:rPr>
                        <a:t>Human Development</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713256">
                <a:tc>
                  <a:txBody>
                    <a:bodyPr/>
                    <a:lstStyle/>
                    <a:p>
                      <a:pPr algn="l" fontAlgn="t"/>
                      <a:r>
                        <a:rPr lang="en-US" sz="1400" b="0" i="0" u="none" strike="noStrike" dirty="0">
                          <a:solidFill>
                            <a:srgbClr val="000000"/>
                          </a:solidFill>
                          <a:effectLst/>
                          <a:latin typeface="Calibri"/>
                        </a:rPr>
                        <a:t>Poverty as Presence of Inhibitors</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sz="1400" b="0" i="0" u="none" strike="noStrike" dirty="0">
                          <a:solidFill>
                            <a:srgbClr val="000000"/>
                          </a:solidFill>
                          <a:effectLst/>
                          <a:latin typeface="Calibri"/>
                        </a:rPr>
                        <a:t>Presence of conditions that act as a barrier to prosperity, such as the presence of abuse, addiction, poor </a:t>
                      </a:r>
                      <a:r>
                        <a:rPr lang="en-US" sz="1400" b="0" i="0" u="none" strike="noStrike" dirty="0" smtClean="0">
                          <a:solidFill>
                            <a:srgbClr val="000000"/>
                          </a:solidFill>
                          <a:effectLst/>
                          <a:latin typeface="Calibri"/>
                        </a:rPr>
                        <a:t>health, hunger</a:t>
                      </a:r>
                      <a:r>
                        <a:rPr lang="en-US" sz="1400" b="0" i="0" u="none" strike="noStrike" baseline="0" dirty="0" smtClean="0">
                          <a:solidFill>
                            <a:srgbClr val="000000"/>
                          </a:solidFill>
                          <a:effectLst/>
                          <a:latin typeface="Calibri"/>
                        </a:rPr>
                        <a:t> etc</a:t>
                      </a:r>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sz="1400" b="0" i="0" u="none" strike="noStrike" dirty="0">
                          <a:solidFill>
                            <a:srgbClr val="000000"/>
                          </a:solidFill>
                          <a:effectLst/>
                          <a:latin typeface="Calibri"/>
                        </a:rPr>
                        <a:t>Human Development</a:t>
                      </a:r>
                    </a:p>
                  </a:txBody>
                  <a:tcPr marL="9162" marR="9162" marT="91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279332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305800" cy="6172200"/>
          </a:xfrm>
          <a:prstGeom prst="rect">
            <a:avLst/>
          </a:prstGeom>
          <a:noFill/>
          <a:ln>
            <a:noFill/>
          </a:ln>
        </p:spPr>
      </p:pic>
    </p:spTree>
    <p:extLst>
      <p:ext uri="{BB962C8B-B14F-4D97-AF65-F5344CB8AC3E}">
        <p14:creationId xmlns:p14="http://schemas.microsoft.com/office/powerpoint/2010/main" val="2443950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000" dirty="0">
                <a:solidFill>
                  <a:schemeClr val="tx2">
                    <a:lumMod val="75000"/>
                  </a:schemeClr>
                </a:solidFill>
              </a:rPr>
              <a:t>Project Outcomes - Assets</a:t>
            </a:r>
          </a:p>
        </p:txBody>
      </p:sp>
      <p:sp>
        <p:nvSpPr>
          <p:cNvPr id="3" name="Content Placeholder 2"/>
          <p:cNvSpPr>
            <a:spLocks noGrp="1"/>
          </p:cNvSpPr>
          <p:nvPr>
            <p:ph idx="1"/>
          </p:nvPr>
        </p:nvSpPr>
        <p:spPr/>
        <p:txBody>
          <a:bodyPr>
            <a:normAutofit/>
          </a:bodyPr>
          <a:lstStyle/>
          <a:p>
            <a:r>
              <a:rPr lang="en-US" dirty="0">
                <a:solidFill>
                  <a:srgbClr val="002060"/>
                </a:solidFill>
              </a:rPr>
              <a:t>In the application we ask what Assets are the </a:t>
            </a:r>
            <a:r>
              <a:rPr lang="en-US" dirty="0" smtClean="0">
                <a:solidFill>
                  <a:srgbClr val="002060"/>
                </a:solidFill>
              </a:rPr>
              <a:t>projects </a:t>
            </a:r>
            <a:r>
              <a:rPr lang="en-US" dirty="0">
                <a:solidFill>
                  <a:srgbClr val="002060"/>
                </a:solidFill>
              </a:rPr>
              <a:t>hoping to improve for people -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79494"/>
            <a:ext cx="2904830" cy="114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70337"/>
            <a:ext cx="2740479"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341999"/>
            <a:ext cx="2667000" cy="214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947491"/>
            <a:ext cx="3030991" cy="83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1585" y="4341999"/>
            <a:ext cx="2831057" cy="144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875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000" dirty="0">
                <a:solidFill>
                  <a:schemeClr val="tx2">
                    <a:lumMod val="75000"/>
                  </a:schemeClr>
                </a:solidFill>
              </a:rPr>
              <a:t>Project Outcomes - Assets</a:t>
            </a:r>
          </a:p>
        </p:txBody>
      </p:sp>
      <p:sp>
        <p:nvSpPr>
          <p:cNvPr id="3" name="Content Placeholder 2"/>
          <p:cNvSpPr>
            <a:spLocks noGrp="1"/>
          </p:cNvSpPr>
          <p:nvPr>
            <p:ph idx="1"/>
          </p:nvPr>
        </p:nvSpPr>
        <p:spPr>
          <a:xfrm>
            <a:off x="228600" y="1371600"/>
            <a:ext cx="8534400" cy="1143000"/>
          </a:xfrm>
        </p:spPr>
        <p:txBody>
          <a:bodyPr>
            <a:normAutofit fontScale="85000" lnSpcReduction="20000"/>
          </a:bodyPr>
          <a:lstStyle/>
          <a:p>
            <a:r>
              <a:rPr lang="en-US" dirty="0" smtClean="0">
                <a:solidFill>
                  <a:srgbClr val="002060"/>
                </a:solidFill>
              </a:rPr>
              <a:t>At the end of the project we request a % of Testimonials be completed using the Most Significant Change template. </a:t>
            </a:r>
            <a:endParaRPr lang="en-US" dirty="0">
              <a:solidFill>
                <a:srgbClr val="00206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995" y="3581400"/>
            <a:ext cx="54959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349230"/>
            <a:ext cx="4572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110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solidFill>
                  <a:schemeClr val="tx2">
                    <a:lumMod val="75000"/>
                  </a:schemeClr>
                </a:solidFill>
              </a:rPr>
              <a:t>Project Outcomes - Assets</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rgbClr val="002060"/>
                </a:solidFill>
              </a:rPr>
              <a:t>From the </a:t>
            </a:r>
            <a:r>
              <a:rPr lang="en-US" dirty="0" smtClean="0">
                <a:solidFill>
                  <a:srgbClr val="002060"/>
                </a:solidFill>
              </a:rPr>
              <a:t>Testimonials an analysis is completed to look for the frequency that increases in Asset Types are mentioned</a:t>
            </a:r>
          </a:p>
          <a:p>
            <a:endParaRPr lang="en-US" sz="1400" dirty="0" smtClean="0">
              <a:solidFill>
                <a:srgbClr val="002060"/>
              </a:solidFill>
            </a:endParaRPr>
          </a:p>
          <a:p>
            <a:pPr marL="0" indent="0">
              <a:buNone/>
            </a:pPr>
            <a:r>
              <a:rPr lang="en-US" sz="2900" dirty="0" smtClean="0">
                <a:solidFill>
                  <a:srgbClr val="002060"/>
                </a:solidFill>
              </a:rPr>
              <a:t>Example: </a:t>
            </a:r>
            <a:r>
              <a:rPr lang="en-US" sz="2900" dirty="0">
                <a:solidFill>
                  <a:srgbClr val="002060"/>
                </a:solidFill>
              </a:rPr>
              <a:t>“I got involved with the project when we were not getting enough food because it was expensive.  I like this project because it showed me how to cook different foods and vegetables and I know that vegetables are the best foods to eat. These classes are important to me because I like being around people and not being alone.” From this testimonial we </a:t>
            </a:r>
            <a:r>
              <a:rPr lang="en-US" sz="2900" dirty="0" smtClean="0">
                <a:solidFill>
                  <a:srgbClr val="002060"/>
                </a:solidFill>
              </a:rPr>
              <a:t>were </a:t>
            </a:r>
            <a:r>
              <a:rPr lang="en-US" sz="2900" dirty="0">
                <a:solidFill>
                  <a:srgbClr val="002060"/>
                </a:solidFill>
              </a:rPr>
              <a:t>able to pull out some outcomes - </a:t>
            </a:r>
          </a:p>
          <a:p>
            <a:pPr marL="571500" lvl="1" indent="-171450"/>
            <a:r>
              <a:rPr lang="en-US" sz="2300" dirty="0">
                <a:solidFill>
                  <a:srgbClr val="002060"/>
                </a:solidFill>
              </a:rPr>
              <a:t>Increasing household income/decreasing cost of basic needs</a:t>
            </a:r>
          </a:p>
          <a:p>
            <a:pPr marL="571500" lvl="1" indent="-171450"/>
            <a:r>
              <a:rPr lang="en-US" sz="2300" dirty="0">
                <a:solidFill>
                  <a:srgbClr val="002060"/>
                </a:solidFill>
              </a:rPr>
              <a:t>Increased food security</a:t>
            </a:r>
          </a:p>
          <a:p>
            <a:pPr marL="571500" lvl="1" indent="-171450"/>
            <a:r>
              <a:rPr lang="en-US" sz="2300" dirty="0">
                <a:solidFill>
                  <a:srgbClr val="002060"/>
                </a:solidFill>
              </a:rPr>
              <a:t>Enhanced life skill</a:t>
            </a:r>
          </a:p>
          <a:p>
            <a:pPr marL="571500" lvl="1" indent="-171450"/>
            <a:r>
              <a:rPr lang="en-US" sz="2300" dirty="0">
                <a:solidFill>
                  <a:srgbClr val="002060"/>
                </a:solidFill>
              </a:rPr>
              <a:t>Enhanced personal support networks</a:t>
            </a:r>
          </a:p>
          <a:p>
            <a:endParaRPr lang="en-US" sz="1400" dirty="0" smtClean="0">
              <a:solidFill>
                <a:srgbClr val="002060"/>
              </a:solidFill>
            </a:endParaRPr>
          </a:p>
          <a:p>
            <a:r>
              <a:rPr lang="en-US" dirty="0" smtClean="0">
                <a:solidFill>
                  <a:srgbClr val="002060"/>
                </a:solidFill>
              </a:rPr>
              <a:t>This is done by Project, by Municipality and by Neighbourhood </a:t>
            </a:r>
            <a:endParaRPr lang="en-US" dirty="0">
              <a:solidFill>
                <a:srgbClr val="002060"/>
              </a:solidFill>
            </a:endParaRPr>
          </a:p>
        </p:txBody>
      </p:sp>
    </p:spTree>
    <p:extLst>
      <p:ext uri="{BB962C8B-B14F-4D97-AF65-F5344CB8AC3E}">
        <p14:creationId xmlns:p14="http://schemas.microsoft.com/office/powerpoint/2010/main" val="2185383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000" dirty="0">
                <a:solidFill>
                  <a:schemeClr val="tx2">
                    <a:lumMod val="75000"/>
                  </a:schemeClr>
                </a:solidFill>
              </a:rPr>
              <a:t>Testimonials mined for Assets Building</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4" y="1351262"/>
            <a:ext cx="6086475" cy="271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718743"/>
            <a:ext cx="5791200" cy="242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029200"/>
            <a:ext cx="5962650" cy="168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019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838761499"/>
              </p:ext>
            </p:extLst>
          </p:nvPr>
        </p:nvGraphicFramePr>
        <p:xfrm>
          <a:off x="609600" y="914400"/>
          <a:ext cx="7773760" cy="55898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359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2">
                    <a:lumMod val="75000"/>
                  </a:schemeClr>
                </a:solidFill>
              </a:rPr>
              <a:t>Project Review</a:t>
            </a:r>
          </a:p>
        </p:txBody>
      </p:sp>
      <p:sp>
        <p:nvSpPr>
          <p:cNvPr id="3" name="Content Placeholder 2"/>
          <p:cNvSpPr>
            <a:spLocks noGrp="1"/>
          </p:cNvSpPr>
          <p:nvPr>
            <p:ph idx="1"/>
          </p:nvPr>
        </p:nvSpPr>
        <p:spPr/>
        <p:txBody>
          <a:bodyPr>
            <a:normAutofit fontScale="77500" lnSpcReduction="20000"/>
          </a:bodyPr>
          <a:lstStyle/>
          <a:p>
            <a:r>
              <a:rPr lang="en-US" sz="3400" dirty="0">
                <a:solidFill>
                  <a:srgbClr val="002060"/>
                </a:solidFill>
              </a:rPr>
              <a:t>All of the projects that received funding </a:t>
            </a:r>
            <a:r>
              <a:rPr lang="en-US" sz="3400" dirty="0" smtClean="0">
                <a:solidFill>
                  <a:srgbClr val="002060"/>
                </a:solidFill>
              </a:rPr>
              <a:t>are </a:t>
            </a:r>
            <a:r>
              <a:rPr lang="en-US" sz="3400" dirty="0">
                <a:solidFill>
                  <a:srgbClr val="002060"/>
                </a:solidFill>
              </a:rPr>
              <a:t>reviewed by asking the following questions:</a:t>
            </a:r>
          </a:p>
          <a:p>
            <a:pPr lvl="1"/>
            <a:r>
              <a:rPr lang="en-US" sz="3000" dirty="0">
                <a:solidFill>
                  <a:srgbClr val="002060"/>
                </a:solidFill>
              </a:rPr>
              <a:t>Did the project deliver the approved programs and services as per the approved objectives?</a:t>
            </a:r>
          </a:p>
          <a:p>
            <a:pPr lvl="1"/>
            <a:r>
              <a:rPr lang="en-US" sz="3000" dirty="0">
                <a:solidFill>
                  <a:srgbClr val="002060"/>
                </a:solidFill>
              </a:rPr>
              <a:t>Did the project meet the targets they said they were going to meet: # of people served; # of Networks, links and/or partnerships formed in the community; # of people directly or indirectly involved in civic engagement activities; # of Jobs created and filled by people who live in poverty?</a:t>
            </a:r>
          </a:p>
          <a:p>
            <a:pPr lvl="1"/>
            <a:r>
              <a:rPr lang="en-US" sz="3000" dirty="0">
                <a:solidFill>
                  <a:srgbClr val="002060"/>
                </a:solidFill>
              </a:rPr>
              <a:t>Did they stay within their approved budget?</a:t>
            </a:r>
          </a:p>
          <a:p>
            <a:pPr lvl="1"/>
            <a:r>
              <a:rPr lang="en-US" sz="3000" dirty="0">
                <a:solidFill>
                  <a:srgbClr val="002060"/>
                </a:solidFill>
              </a:rPr>
              <a:t>Did they pass the site/program visit/review?</a:t>
            </a:r>
          </a:p>
          <a:p>
            <a:pPr lvl="1"/>
            <a:r>
              <a:rPr lang="en-US" sz="3000" dirty="0">
                <a:solidFill>
                  <a:srgbClr val="002060"/>
                </a:solidFill>
              </a:rPr>
              <a:t>Did they meet all of the contractual obligations such as sending in financial and program information?</a:t>
            </a:r>
          </a:p>
          <a:p>
            <a:endParaRPr lang="en-US" dirty="0"/>
          </a:p>
        </p:txBody>
      </p:sp>
    </p:spTree>
    <p:extLst>
      <p:ext uri="{BB962C8B-B14F-4D97-AF65-F5344CB8AC3E}">
        <p14:creationId xmlns:p14="http://schemas.microsoft.com/office/powerpoint/2010/main" val="538332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681" y="685800"/>
            <a:ext cx="8229600" cy="1143000"/>
          </a:xfrm>
        </p:spPr>
        <p:txBody>
          <a:bodyPr>
            <a:normAutofit/>
          </a:bodyPr>
          <a:lstStyle/>
          <a:p>
            <a:r>
              <a:rPr lang="en-US" sz="3600" dirty="0">
                <a:solidFill>
                  <a:schemeClr val="tx2">
                    <a:lumMod val="75000"/>
                  </a:schemeClr>
                </a:solidFill>
              </a:rPr>
              <a:t>Example of Project Review</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34369"/>
            <a:ext cx="8767763" cy="229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39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4.bp.blogspot.com/-UO09_l9zbNk/Up9TcuyIkMI/AAAAAAAAC3c/do6OK9tmNao/s1600/20131203_120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399"/>
            <a:ext cx="3505200" cy="46736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SAEO-SMT\MANAGER PORTFOLIOS\Marc Todd\Poverty\Marketing\Pictures\St. Catharines Train Station Pictures\IMG_68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1209" y="4220772"/>
            <a:ext cx="1931191" cy="25746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NPI\2013\Photos and consent\SMUN\Harvest Picnic 2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483" y="362816"/>
            <a:ext cx="5859317" cy="439448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M:\SAEO-SMT\MANAGER PORTFOLIOS\Marc Todd\Poverty\Marketing\Pictures\St. Catharines Train Station Pictures\IMG_706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927" y="2927639"/>
            <a:ext cx="2530890" cy="18983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42.4.18.108/~portcare/cms/userfiles/image/IMG_193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3824" y="4757304"/>
            <a:ext cx="2800927" cy="21006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orage.canoe.ca/v1/dynamic_resize/sws_path/suns-prod-images/1297355855922_ORIGINAL.jpg?quality=80&amp;size=810x&amp;stmp=13563149697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86975" y="-2911475"/>
            <a:ext cx="61150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torage.canoe.ca/v1/dynamic_resize/sws_path/suns-prod-images/1297355855922_ORIGINAL.jpg?quality=80&amp;size=810x&amp;stmp=13563149697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34575" y="-2759075"/>
            <a:ext cx="61150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4134716"/>
            <a:ext cx="2935224" cy="2377440"/>
          </a:xfrm>
          <a:prstGeom prst="rect">
            <a:avLst/>
          </a:prstGeom>
        </p:spPr>
      </p:pic>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8027" y="1600200"/>
            <a:ext cx="26924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2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457200"/>
            <a:ext cx="8229600" cy="1143000"/>
          </a:xfrm>
        </p:spPr>
        <p:txBody>
          <a:bodyPr>
            <a:normAutofit/>
          </a:bodyPr>
          <a:lstStyle/>
          <a:p>
            <a:r>
              <a:rPr lang="en-US" sz="3600" dirty="0">
                <a:solidFill>
                  <a:schemeClr val="tx2">
                    <a:lumMod val="75000"/>
                  </a:schemeClr>
                </a:solidFill>
              </a:rPr>
              <a:t>Ontario’s Poverty Reduction Strategy</a:t>
            </a:r>
          </a:p>
        </p:txBody>
      </p:sp>
      <p:sp>
        <p:nvSpPr>
          <p:cNvPr id="3" name="Content Placeholder 2"/>
          <p:cNvSpPr>
            <a:spLocks noGrp="1"/>
          </p:cNvSpPr>
          <p:nvPr>
            <p:ph idx="1"/>
          </p:nvPr>
        </p:nvSpPr>
        <p:spPr>
          <a:xfrm>
            <a:off x="457200" y="1600201"/>
            <a:ext cx="8229600" cy="3733800"/>
          </a:xfrm>
        </p:spPr>
        <p:txBody>
          <a:bodyPr>
            <a:normAutofit/>
          </a:bodyPr>
          <a:lstStyle/>
          <a:p>
            <a:r>
              <a:rPr lang="en-US" sz="2600" dirty="0">
                <a:solidFill>
                  <a:srgbClr val="002060"/>
                </a:solidFill>
              </a:rPr>
              <a:t>We are currently working with the Province of Ontario in understanding shared measurements</a:t>
            </a:r>
          </a:p>
          <a:p>
            <a:r>
              <a:rPr lang="en-US" sz="2600" dirty="0">
                <a:solidFill>
                  <a:srgbClr val="002060"/>
                </a:solidFill>
              </a:rPr>
              <a:t>Funding is available through the Local Poverty Reduction Fund - $50 million, six-year initiative created to support innovative, community-driven projects that measurably improve the lives of those most affected by poverty.</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95800"/>
            <a:ext cx="54197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791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solidFill>
                  <a:srgbClr val="000000"/>
                </a:solidFill>
              </a:rPr>
              <a:t>Poverty </a:t>
            </a:r>
            <a:r>
              <a:rPr lang="en-US" dirty="0" smtClean="0">
                <a:solidFill>
                  <a:srgbClr val="000000"/>
                </a:solidFill>
              </a:rPr>
              <a:t>is</a:t>
            </a:r>
            <a:endParaRPr lang="en-US" dirty="0"/>
          </a:p>
        </p:txBody>
      </p:sp>
      <p:sp>
        <p:nvSpPr>
          <p:cNvPr id="3" name="Content Placeholder 2"/>
          <p:cNvSpPr>
            <a:spLocks noGrp="1"/>
          </p:cNvSpPr>
          <p:nvPr>
            <p:ph idx="1"/>
          </p:nvPr>
        </p:nvSpPr>
        <p:spPr>
          <a:xfrm>
            <a:off x="914400" y="1600200"/>
            <a:ext cx="7772400" cy="4525963"/>
          </a:xfrm>
        </p:spPr>
        <p:txBody>
          <a:bodyPr>
            <a:normAutofit/>
          </a:bodyPr>
          <a:lstStyle/>
          <a:p>
            <a:r>
              <a:rPr lang="en-US" sz="2400" dirty="0">
                <a:solidFill>
                  <a:schemeClr val="tx1"/>
                </a:solidFill>
              </a:rPr>
              <a:t>Lacking the resources needed to meet </a:t>
            </a:r>
            <a:r>
              <a:rPr lang="en-US" sz="2400" dirty="0" smtClean="0">
                <a:solidFill>
                  <a:schemeClr val="tx1"/>
                </a:solidFill>
              </a:rPr>
              <a:t>the physical </a:t>
            </a:r>
            <a:r>
              <a:rPr lang="en-US" sz="2400" dirty="0">
                <a:solidFill>
                  <a:schemeClr val="tx1"/>
                </a:solidFill>
              </a:rPr>
              <a:t>needs for survival</a:t>
            </a:r>
          </a:p>
          <a:p>
            <a:pPr>
              <a:lnSpc>
                <a:spcPct val="150000"/>
              </a:lnSpc>
            </a:pPr>
            <a:r>
              <a:rPr lang="en-US" sz="2400" dirty="0">
                <a:solidFill>
                  <a:schemeClr val="tx1"/>
                </a:solidFill>
              </a:rPr>
              <a:t>Lack of Equity / Parity with others</a:t>
            </a:r>
          </a:p>
          <a:p>
            <a:pPr>
              <a:lnSpc>
                <a:spcPct val="150000"/>
              </a:lnSpc>
            </a:pPr>
            <a:r>
              <a:rPr lang="en-US" sz="2400" dirty="0">
                <a:solidFill>
                  <a:schemeClr val="tx1"/>
                </a:solidFill>
              </a:rPr>
              <a:t>A condition of Dependence</a:t>
            </a:r>
          </a:p>
          <a:p>
            <a:pPr>
              <a:lnSpc>
                <a:spcPct val="150000"/>
              </a:lnSpc>
            </a:pPr>
            <a:r>
              <a:rPr lang="en-US" sz="2400" dirty="0">
                <a:solidFill>
                  <a:schemeClr val="tx1"/>
                </a:solidFill>
              </a:rPr>
              <a:t>Being deprived, marginalized and isolated from society</a:t>
            </a:r>
          </a:p>
          <a:p>
            <a:pPr>
              <a:lnSpc>
                <a:spcPct val="150000"/>
              </a:lnSpc>
            </a:pPr>
            <a:r>
              <a:rPr lang="en-US" sz="2400" dirty="0">
                <a:solidFill>
                  <a:schemeClr val="tx1"/>
                </a:solidFill>
              </a:rPr>
              <a:t>Not having the capability of leading a life that is valued</a:t>
            </a:r>
          </a:p>
          <a:p>
            <a:pPr>
              <a:lnSpc>
                <a:spcPct val="150000"/>
              </a:lnSpc>
            </a:pPr>
            <a:r>
              <a:rPr lang="en-US" sz="2400" dirty="0">
                <a:solidFill>
                  <a:schemeClr val="tx1"/>
                </a:solidFill>
              </a:rPr>
              <a:t>Living with abuse, addiction, poor health, hunger</a:t>
            </a:r>
          </a:p>
        </p:txBody>
      </p:sp>
    </p:spTree>
    <p:extLst>
      <p:ext uri="{BB962C8B-B14F-4D97-AF65-F5344CB8AC3E}">
        <p14:creationId xmlns:p14="http://schemas.microsoft.com/office/powerpoint/2010/main" val="1866442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Background</a:t>
            </a:r>
            <a:endParaRPr lang="en-US" sz="3600" dirty="0"/>
          </a:p>
        </p:txBody>
      </p:sp>
      <p:sp>
        <p:nvSpPr>
          <p:cNvPr id="3" name="Content Placeholder 2"/>
          <p:cNvSpPr>
            <a:spLocks noGrp="1"/>
          </p:cNvSpPr>
          <p:nvPr>
            <p:ph idx="1"/>
          </p:nvPr>
        </p:nvSpPr>
        <p:spPr>
          <a:xfrm>
            <a:off x="457200" y="1371601"/>
            <a:ext cx="8229600" cy="1752600"/>
          </a:xfrm>
        </p:spPr>
        <p:txBody>
          <a:bodyPr>
            <a:normAutofit/>
          </a:bodyPr>
          <a:lstStyle/>
          <a:p>
            <a:pPr marL="0" lvl="0" indent="0">
              <a:buNone/>
            </a:pPr>
            <a:r>
              <a:rPr lang="en-US" sz="2400" dirty="0" smtClean="0">
                <a:latin typeface="Calibri" pitchFamily="34" charset="0"/>
                <a:cs typeface="Calibri" pitchFamily="34" charset="0"/>
              </a:rPr>
              <a:t>The Niagara Prosperity Initiative (NPI) began in </a:t>
            </a:r>
            <a:r>
              <a:rPr lang="en-US" sz="2400" dirty="0">
                <a:latin typeface="Calibri" pitchFamily="34" charset="0"/>
                <a:cs typeface="Calibri" pitchFamily="34" charset="0"/>
              </a:rPr>
              <a:t>2008, </a:t>
            </a:r>
            <a:r>
              <a:rPr lang="en-US" sz="2400" dirty="0" smtClean="0">
                <a:latin typeface="Calibri" pitchFamily="34" charset="0"/>
                <a:cs typeface="Calibri" pitchFamily="34" charset="0"/>
              </a:rPr>
              <a:t>when Niagara Regional Council approved $1.5 million in yearly investments to </a:t>
            </a:r>
            <a:r>
              <a:rPr lang="en-US" sz="2400" dirty="0">
                <a:latin typeface="Calibri" pitchFamily="34" charset="0"/>
                <a:cs typeface="Calibri" pitchFamily="34" charset="0"/>
              </a:rPr>
              <a:t>address </a:t>
            </a:r>
            <a:r>
              <a:rPr lang="en-US" sz="2400" dirty="0" smtClean="0">
                <a:latin typeface="Calibri" pitchFamily="34" charset="0"/>
                <a:cs typeface="Calibri" pitchFamily="34" charset="0"/>
              </a:rPr>
              <a:t>poverty reduction initiatives in Niagara</a:t>
            </a:r>
          </a:p>
          <a:p>
            <a:pPr lvl="0">
              <a:buFont typeface="Wingdings" pitchFamily="2" charset="2"/>
              <a:buChar char="Ø"/>
            </a:pPr>
            <a:endParaRPr lang="en-US" sz="2600" dirty="0">
              <a:latin typeface="Calibri" pitchFamily="34" charset="0"/>
              <a:cs typeface="Calibri" pitchFamily="34" charset="0"/>
            </a:endParaRPr>
          </a:p>
          <a:p>
            <a:pPr lvl="0">
              <a:buFont typeface="Wingdings" pitchFamily="2" charset="2"/>
              <a:buChar char="Ø"/>
            </a:pPr>
            <a:endParaRPr lang="en-US" sz="260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48A7F9A7-BB4B-4E04-9446-9D4E063793FB}" type="slidenum">
              <a:rPr lang="en-US" smtClean="0">
                <a:solidFill>
                  <a:prstClr val="black">
                    <a:tint val="75000"/>
                  </a:prstClr>
                </a:solidFill>
              </a:rPr>
              <a:pPr/>
              <a:t>5</a:t>
            </a:fld>
            <a:endParaRPr lang="en-US">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59194">
            <a:off x="1482023" y="2855578"/>
            <a:ext cx="2619281" cy="36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89581">
            <a:off x="4380894" y="2979608"/>
            <a:ext cx="2658858" cy="34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85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2000"/>
                                        <p:tgtEl>
                                          <p:spTgt spid="2051"/>
                                        </p:tgtEl>
                                      </p:cBhvr>
                                    </p:animEffect>
                                    <p:anim calcmode="lin" valueType="num">
                                      <p:cBhvr>
                                        <p:cTn id="15" dur="2000" fill="hold"/>
                                        <p:tgtEl>
                                          <p:spTgt spid="2051"/>
                                        </p:tgtEl>
                                        <p:attrNameLst>
                                          <p:attrName>ppt_w</p:attrName>
                                        </p:attrNameLst>
                                      </p:cBhvr>
                                      <p:tavLst>
                                        <p:tav tm="0" fmla="#ppt_w*sin(2.5*pi*$)">
                                          <p:val>
                                            <p:fltVal val="0"/>
                                          </p:val>
                                        </p:tav>
                                        <p:tav tm="100000">
                                          <p:val>
                                            <p:fltVal val="1"/>
                                          </p:val>
                                        </p:tav>
                                      </p:tavLst>
                                    </p:anim>
                                    <p:anim calcmode="lin" valueType="num">
                                      <p:cBhvr>
                                        <p:cTn id="16" dur="2000" fill="hold"/>
                                        <p:tgtEl>
                                          <p:spTgt spid="20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4562"/>
          </a:xfrm>
        </p:spPr>
        <p:txBody>
          <a:bodyPr>
            <a:normAutofit/>
          </a:bodyPr>
          <a:lstStyle/>
          <a:p>
            <a:r>
              <a:rPr lang="en-US" sz="3600" dirty="0">
                <a:solidFill>
                  <a:srgbClr val="002060"/>
                </a:solidFill>
              </a:rPr>
              <a:t>NPI </a:t>
            </a:r>
            <a:r>
              <a:rPr lang="en-US" sz="3600" dirty="0" smtClean="0">
                <a:solidFill>
                  <a:srgbClr val="002060"/>
                </a:solidFill>
              </a:rPr>
              <a:t>Approach</a:t>
            </a:r>
            <a:endParaRPr lang="en-US" sz="3600" dirty="0">
              <a:solidFill>
                <a:srgbClr val="002060"/>
              </a:solidFill>
            </a:endParaRPr>
          </a:p>
        </p:txBody>
      </p:sp>
      <p:sp>
        <p:nvSpPr>
          <p:cNvPr id="3" name="Content Placeholder 2"/>
          <p:cNvSpPr>
            <a:spLocks noGrp="1"/>
          </p:cNvSpPr>
          <p:nvPr>
            <p:ph idx="1"/>
          </p:nvPr>
        </p:nvSpPr>
        <p:spPr>
          <a:xfrm>
            <a:off x="304800" y="1295400"/>
            <a:ext cx="8534400" cy="5257800"/>
          </a:xfrm>
        </p:spPr>
        <p:txBody>
          <a:bodyPr>
            <a:normAutofit fontScale="70000" lnSpcReduction="20000"/>
          </a:bodyPr>
          <a:lstStyle/>
          <a:p>
            <a:pPr lvl="1"/>
            <a:r>
              <a:rPr lang="en-US" sz="3100" dirty="0" smtClean="0">
                <a:solidFill>
                  <a:srgbClr val="002060"/>
                </a:solidFill>
              </a:rPr>
              <a:t>Use </a:t>
            </a:r>
            <a:r>
              <a:rPr lang="en-US" sz="3100" dirty="0">
                <a:solidFill>
                  <a:srgbClr val="002060"/>
                </a:solidFill>
              </a:rPr>
              <a:t>available data (poverty reports; mapping tool data)</a:t>
            </a:r>
          </a:p>
          <a:p>
            <a:pPr lvl="1"/>
            <a:r>
              <a:rPr lang="en-US" sz="3100" dirty="0">
                <a:solidFill>
                  <a:srgbClr val="002060"/>
                </a:solidFill>
              </a:rPr>
              <a:t>Listen to the community and use expert advice on how to address poverty; use the recommendations from the poverty reports</a:t>
            </a:r>
          </a:p>
          <a:p>
            <a:pPr lvl="1"/>
            <a:r>
              <a:rPr lang="en-US" sz="3100" dirty="0">
                <a:solidFill>
                  <a:srgbClr val="002060"/>
                </a:solidFill>
              </a:rPr>
              <a:t>Place the recommendations in a Request For Proposal (RFP) for the community to respond on how poverty will be addressed given funding</a:t>
            </a:r>
          </a:p>
          <a:p>
            <a:pPr lvl="1"/>
            <a:r>
              <a:rPr lang="en-US" sz="3100" dirty="0">
                <a:solidFill>
                  <a:srgbClr val="002060"/>
                </a:solidFill>
              </a:rPr>
              <a:t>Funding is allocated through a place-based approach – addressing poverty at the community/neighbourhood level</a:t>
            </a:r>
          </a:p>
          <a:p>
            <a:pPr lvl="1"/>
            <a:r>
              <a:rPr lang="en-US" sz="3100" dirty="0">
                <a:solidFill>
                  <a:srgbClr val="002060"/>
                </a:solidFill>
              </a:rPr>
              <a:t>Has an independent review committee decide on who receives funding</a:t>
            </a:r>
          </a:p>
          <a:p>
            <a:pPr lvl="1"/>
            <a:r>
              <a:rPr lang="en-US" sz="3100" dirty="0">
                <a:solidFill>
                  <a:srgbClr val="002060"/>
                </a:solidFill>
              </a:rPr>
              <a:t>Contracts a secretariat to manage the NPI contracts</a:t>
            </a:r>
          </a:p>
          <a:p>
            <a:pPr lvl="1"/>
            <a:r>
              <a:rPr lang="en-US" sz="3100" dirty="0">
                <a:solidFill>
                  <a:srgbClr val="002060"/>
                </a:solidFill>
              </a:rPr>
              <a:t>Employs a Convener to assist in collaboration efforts in the community</a:t>
            </a:r>
          </a:p>
          <a:p>
            <a:pPr lvl="1"/>
            <a:r>
              <a:rPr lang="en-US" sz="3100" dirty="0">
                <a:solidFill>
                  <a:srgbClr val="002060"/>
                </a:solidFill>
              </a:rPr>
              <a:t>Short-term Project evaluation to provide outcome data for ongoing investment</a:t>
            </a:r>
          </a:p>
          <a:p>
            <a:pPr lvl="1"/>
            <a:endParaRPr lang="en-US" sz="3400" dirty="0">
              <a:solidFill>
                <a:schemeClr val="tx1"/>
              </a:solidFill>
            </a:endParaRPr>
          </a:p>
        </p:txBody>
      </p:sp>
    </p:spTree>
    <p:extLst>
      <p:ext uri="{BB962C8B-B14F-4D97-AF65-F5344CB8AC3E}">
        <p14:creationId xmlns:p14="http://schemas.microsoft.com/office/powerpoint/2010/main" val="289499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600" dirty="0" smtClean="0">
                <a:solidFill>
                  <a:srgbClr val="002060"/>
                </a:solidFill>
              </a:rPr>
              <a:t>Niagara Prosperity Initiative </a:t>
            </a:r>
            <a:endParaRPr lang="en-US" sz="3600" dirty="0">
              <a:solidFill>
                <a:srgbClr val="002060"/>
              </a:solidFill>
            </a:endParaRPr>
          </a:p>
        </p:txBody>
      </p:sp>
      <p:sp>
        <p:nvSpPr>
          <p:cNvPr id="3" name="Content Placeholder 2"/>
          <p:cNvSpPr>
            <a:spLocks noGrp="1"/>
          </p:cNvSpPr>
          <p:nvPr>
            <p:ph idx="1"/>
          </p:nvPr>
        </p:nvSpPr>
        <p:spPr>
          <a:xfrm>
            <a:off x="457200" y="2209800"/>
            <a:ext cx="8229600" cy="4114800"/>
          </a:xfrm>
        </p:spPr>
        <p:txBody>
          <a:bodyPr/>
          <a:lstStyle/>
          <a:p>
            <a:pPr marL="0" indent="0">
              <a:buNone/>
            </a:pPr>
            <a:r>
              <a:rPr lang="en-US" sz="2400" b="1" dirty="0" smtClean="0">
                <a:solidFill>
                  <a:srgbClr val="002060"/>
                </a:solidFill>
              </a:rPr>
              <a:t>Goals:</a:t>
            </a:r>
          </a:p>
          <a:p>
            <a:pPr lvl="1"/>
            <a:r>
              <a:rPr lang="en-US" sz="2400" dirty="0" smtClean="0">
                <a:solidFill>
                  <a:srgbClr val="002060"/>
                </a:solidFill>
              </a:rPr>
              <a:t>Create </a:t>
            </a:r>
            <a:r>
              <a:rPr lang="en-US" sz="2400" dirty="0">
                <a:solidFill>
                  <a:srgbClr val="002060"/>
                </a:solidFill>
              </a:rPr>
              <a:t>stronger and more prosperous </a:t>
            </a:r>
            <a:r>
              <a:rPr lang="en-US" sz="2400" dirty="0" smtClean="0">
                <a:solidFill>
                  <a:srgbClr val="002060"/>
                </a:solidFill>
              </a:rPr>
              <a:t>neighbourhoods</a:t>
            </a:r>
          </a:p>
          <a:p>
            <a:pPr lvl="1"/>
            <a:r>
              <a:rPr lang="en-US" sz="2400" dirty="0" smtClean="0">
                <a:solidFill>
                  <a:srgbClr val="002060"/>
                </a:solidFill>
              </a:rPr>
              <a:t>Improve engagement </a:t>
            </a:r>
            <a:r>
              <a:rPr lang="en-US" sz="2400" dirty="0">
                <a:solidFill>
                  <a:srgbClr val="002060"/>
                </a:solidFill>
              </a:rPr>
              <a:t>of people living in </a:t>
            </a:r>
            <a:r>
              <a:rPr lang="en-US" sz="2400" dirty="0" smtClean="0">
                <a:solidFill>
                  <a:srgbClr val="002060"/>
                </a:solidFill>
              </a:rPr>
              <a:t>poverty</a:t>
            </a:r>
          </a:p>
          <a:p>
            <a:pPr lvl="1"/>
            <a:r>
              <a:rPr lang="en-US" sz="2400" dirty="0">
                <a:solidFill>
                  <a:srgbClr val="002060"/>
                </a:solidFill>
              </a:rPr>
              <a:t>I</a:t>
            </a:r>
            <a:r>
              <a:rPr lang="en-US" sz="2400" dirty="0" smtClean="0">
                <a:solidFill>
                  <a:srgbClr val="002060"/>
                </a:solidFill>
              </a:rPr>
              <a:t>mprove </a:t>
            </a:r>
            <a:r>
              <a:rPr lang="en-US" sz="2400" dirty="0">
                <a:solidFill>
                  <a:srgbClr val="002060"/>
                </a:solidFill>
              </a:rPr>
              <a:t>health for people living in poverty, </a:t>
            </a:r>
            <a:r>
              <a:rPr lang="en-US" sz="2400" dirty="0" smtClean="0">
                <a:solidFill>
                  <a:srgbClr val="002060"/>
                </a:solidFill>
              </a:rPr>
              <a:t>and</a:t>
            </a:r>
          </a:p>
          <a:p>
            <a:pPr lvl="1"/>
            <a:r>
              <a:rPr lang="en-US" sz="2400" dirty="0">
                <a:solidFill>
                  <a:srgbClr val="002060"/>
                </a:solidFill>
              </a:rPr>
              <a:t>C</a:t>
            </a:r>
            <a:r>
              <a:rPr lang="en-US" sz="2400" dirty="0" smtClean="0">
                <a:solidFill>
                  <a:srgbClr val="002060"/>
                </a:solidFill>
              </a:rPr>
              <a:t>reate greater </a:t>
            </a:r>
            <a:r>
              <a:rPr lang="en-US" sz="2400" dirty="0">
                <a:solidFill>
                  <a:srgbClr val="002060"/>
                </a:solidFill>
              </a:rPr>
              <a:t>economic prosperity for individuals and their </a:t>
            </a:r>
            <a:r>
              <a:rPr lang="en-US" sz="2400" dirty="0" smtClean="0">
                <a:solidFill>
                  <a:srgbClr val="002060"/>
                </a:solidFill>
              </a:rPr>
              <a:t>communities</a:t>
            </a:r>
            <a:endParaRPr lang="en-US" sz="2400" dirty="0">
              <a:solidFill>
                <a:srgbClr val="002060"/>
              </a:solidFill>
            </a:endParaRPr>
          </a:p>
          <a:p>
            <a:endParaRPr lang="en-US" dirty="0"/>
          </a:p>
        </p:txBody>
      </p:sp>
    </p:spTree>
    <p:extLst>
      <p:ext uri="{BB962C8B-B14F-4D97-AF65-F5344CB8AC3E}">
        <p14:creationId xmlns:p14="http://schemas.microsoft.com/office/powerpoint/2010/main" val="464795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685799"/>
            <a:ext cx="7010399" cy="5261087"/>
          </a:xfrm>
          <a:prstGeom prst="rect">
            <a:avLst/>
          </a:prstGeom>
        </p:spPr>
      </p:pic>
    </p:spTree>
    <p:extLst>
      <p:ext uri="{BB962C8B-B14F-4D97-AF65-F5344CB8AC3E}">
        <p14:creationId xmlns:p14="http://schemas.microsoft.com/office/powerpoint/2010/main" val="769046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09600"/>
            <a:ext cx="3249168" cy="2438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224" y="609600"/>
            <a:ext cx="3249168" cy="2438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124200"/>
            <a:ext cx="3897721" cy="299561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7224" y="3124200"/>
            <a:ext cx="4015566" cy="2995612"/>
          </a:xfrm>
          <a:prstGeom prst="rect">
            <a:avLst/>
          </a:prstGeom>
        </p:spPr>
      </p:pic>
    </p:spTree>
    <p:extLst>
      <p:ext uri="{BB962C8B-B14F-4D97-AF65-F5344CB8AC3E}">
        <p14:creationId xmlns:p14="http://schemas.microsoft.com/office/powerpoint/2010/main" val="1663201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3513</TotalTime>
  <Words>3654</Words>
  <Application>Microsoft Office PowerPoint</Application>
  <PresentationFormat>On-screen Show (4:3)</PresentationFormat>
  <Paragraphs>260</Paragraphs>
  <Slides>39</Slides>
  <Notes>35</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Default Theme</vt:lpstr>
      <vt:lpstr>1_Default Theme</vt:lpstr>
      <vt:lpstr>Niagara Prosperity Initiative Niagara Employment Network</vt:lpstr>
      <vt:lpstr>Agenda</vt:lpstr>
      <vt:lpstr>PowerPoint Presentation</vt:lpstr>
      <vt:lpstr>Poverty is</vt:lpstr>
      <vt:lpstr>Background</vt:lpstr>
      <vt:lpstr>NPI Approach</vt:lpstr>
      <vt:lpstr>Niagara Prosperity Initiative </vt:lpstr>
      <vt:lpstr>PowerPoint Presentation</vt:lpstr>
      <vt:lpstr>PowerPoint Presentation</vt:lpstr>
      <vt:lpstr>PowerPoint Presentation</vt:lpstr>
      <vt:lpstr>NPI is one piece of the puzzle</vt:lpstr>
      <vt:lpstr>Tackling Poverty</vt:lpstr>
      <vt:lpstr>Putting the Pieces Together</vt:lpstr>
      <vt:lpstr>What has been done to date</vt:lpstr>
      <vt:lpstr>Project Example</vt:lpstr>
      <vt:lpstr>Niagara Poverty Reduction Network</vt:lpstr>
      <vt:lpstr>Niagara Poverty Reduction Network</vt:lpstr>
      <vt:lpstr>Niagara Poverty Reduction Network</vt:lpstr>
      <vt:lpstr>Niagara Poverty Reduction Network</vt:lpstr>
      <vt:lpstr>Mapping Tool – requirement for NPI funding</vt:lpstr>
      <vt:lpstr>Building the Neighbourhood Profile Identifying the Neighbourhoods</vt:lpstr>
      <vt:lpstr>PowerPoint Presentation</vt:lpstr>
      <vt:lpstr>PowerPoint Presentation</vt:lpstr>
      <vt:lpstr>PowerPoint Presentation</vt:lpstr>
      <vt:lpstr>PowerPoint Presentation</vt:lpstr>
      <vt:lpstr>PowerPoint Presentation</vt:lpstr>
      <vt:lpstr>Measuring Impact</vt:lpstr>
      <vt:lpstr>Project Scope</vt:lpstr>
      <vt:lpstr>Quantitative</vt:lpstr>
      <vt:lpstr>PowerPoint Presentation</vt:lpstr>
      <vt:lpstr>Project Outcomes - Assets</vt:lpstr>
      <vt:lpstr>Project Outcomes - Assets</vt:lpstr>
      <vt:lpstr>Project Outcomes - Assets</vt:lpstr>
      <vt:lpstr>Testimonials mined for Assets Building</vt:lpstr>
      <vt:lpstr>PowerPoint Presentation</vt:lpstr>
      <vt:lpstr>Project Review</vt:lpstr>
      <vt:lpstr>Example of Project Review</vt:lpstr>
      <vt:lpstr>PowerPoint Presentation</vt:lpstr>
      <vt:lpstr>Ontario’s Poverty Reduction Strategy</vt:lpstr>
    </vt:vector>
  </TitlesOfParts>
  <Company>Niagara Region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OSAP</dc:title>
  <dc:creator>eldridge</dc:creator>
  <cp:lastModifiedBy>Arlene</cp:lastModifiedBy>
  <cp:revision>432</cp:revision>
  <cp:lastPrinted>2014-04-07T20:23:55Z</cp:lastPrinted>
  <dcterms:created xsi:type="dcterms:W3CDTF">2012-03-01T14:20:45Z</dcterms:created>
  <dcterms:modified xsi:type="dcterms:W3CDTF">2016-06-08T14:39:39Z</dcterms:modified>
</cp:coreProperties>
</file>